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57" r:id="rId5"/>
    <p:sldId id="258" r:id="rId6"/>
    <p:sldId id="259" r:id="rId7"/>
    <p:sldId id="262" r:id="rId8"/>
    <p:sldId id="264" r:id="rId9"/>
    <p:sldId id="260" r:id="rId10"/>
    <p:sldId id="265" r:id="rId11"/>
    <p:sldId id="261" r:id="rId12"/>
    <p:sldId id="273" r:id="rId13"/>
    <p:sldId id="270" r:id="rId14"/>
    <p:sldId id="277" r:id="rId15"/>
    <p:sldId id="276" r:id="rId16"/>
    <p:sldId id="275" r:id="rId17"/>
    <p:sldId id="274" r:id="rId18"/>
    <p:sldId id="266" r:id="rId19"/>
  </p:sldIdLst>
  <p:sldSz cx="6119813" cy="43195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E4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286"/>
    <p:restoredTop sz="94676"/>
  </p:normalViewPr>
  <p:slideViewPr>
    <p:cSldViewPr snapToGrid="0">
      <p:cViewPr varScale="1">
        <p:scale>
          <a:sx n="129" d="100"/>
          <a:sy n="129" d="100"/>
        </p:scale>
        <p:origin x="-776" y="-104"/>
      </p:cViewPr>
      <p:guideLst>
        <p:guide orient="horz" pos="1360"/>
        <p:guide pos="192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8986" y="706933"/>
            <a:ext cx="5201841" cy="1503857"/>
          </a:xfrm>
        </p:spPr>
        <p:txBody>
          <a:bodyPr anchor="b"/>
          <a:lstStyle>
            <a:lvl1pPr algn="ctr">
              <a:defRPr sz="3779"/>
            </a:lvl1pPr>
          </a:lstStyle>
          <a:p>
            <a:r>
              <a:rPr lang="en-GB"/>
              <a:t>Click to edit Master title style</a:t>
            </a:r>
            <a:endParaRPr lang="en-US" dirty="0"/>
          </a:p>
        </p:txBody>
      </p:sp>
      <p:sp>
        <p:nvSpPr>
          <p:cNvPr id="3" name="Subtitle 2"/>
          <p:cNvSpPr>
            <a:spLocks noGrp="1"/>
          </p:cNvSpPr>
          <p:nvPr>
            <p:ph type="subTitle" idx="1"/>
          </p:nvPr>
        </p:nvSpPr>
        <p:spPr>
          <a:xfrm>
            <a:off x="764977" y="2268784"/>
            <a:ext cx="4589860" cy="1042900"/>
          </a:xfrm>
        </p:spPr>
        <p:txBody>
          <a:bodyPr/>
          <a:lstStyle>
            <a:lvl1pPr marL="0" indent="0" algn="ctr">
              <a:buNone/>
              <a:defRPr sz="1512"/>
            </a:lvl1pPr>
            <a:lvl2pPr marL="287990" indent="0" algn="ctr">
              <a:buNone/>
              <a:defRPr sz="1260"/>
            </a:lvl2pPr>
            <a:lvl3pPr marL="575981" indent="0" algn="ctr">
              <a:buNone/>
              <a:defRPr sz="1134"/>
            </a:lvl3pPr>
            <a:lvl4pPr marL="863971" indent="0" algn="ctr">
              <a:buNone/>
              <a:defRPr sz="1008"/>
            </a:lvl4pPr>
            <a:lvl5pPr marL="1151961" indent="0" algn="ctr">
              <a:buNone/>
              <a:defRPr sz="1008"/>
            </a:lvl5pPr>
            <a:lvl6pPr marL="1439951" indent="0" algn="ctr">
              <a:buNone/>
              <a:defRPr sz="1008"/>
            </a:lvl6pPr>
            <a:lvl7pPr marL="1727942" indent="0" algn="ctr">
              <a:buNone/>
              <a:defRPr sz="1008"/>
            </a:lvl7pPr>
            <a:lvl8pPr marL="2015932" indent="0" algn="ctr">
              <a:buNone/>
              <a:defRPr sz="1008"/>
            </a:lvl8pPr>
            <a:lvl9pPr marL="2303922" indent="0" algn="ctr">
              <a:buNone/>
              <a:defRPr sz="1008"/>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22/07/26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403730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22/07/26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012371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379491" y="229978"/>
            <a:ext cx="1319585" cy="366065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20738" y="229978"/>
            <a:ext cx="3882256" cy="366065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22/07/26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482345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22/07/26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3237110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17550" y="1076899"/>
            <a:ext cx="5278339" cy="1796828"/>
          </a:xfrm>
        </p:spPr>
        <p:txBody>
          <a:bodyPr anchor="b"/>
          <a:lstStyle>
            <a:lvl1pPr>
              <a:defRPr sz="3779"/>
            </a:lvl1pPr>
          </a:lstStyle>
          <a:p>
            <a:r>
              <a:rPr lang="en-GB"/>
              <a:t>Click to edit Master title style</a:t>
            </a:r>
            <a:endParaRPr lang="en-US" dirty="0"/>
          </a:p>
        </p:txBody>
      </p:sp>
      <p:sp>
        <p:nvSpPr>
          <p:cNvPr id="3" name="Text Placeholder 2"/>
          <p:cNvSpPr>
            <a:spLocks noGrp="1"/>
          </p:cNvSpPr>
          <p:nvPr>
            <p:ph type="body" idx="1"/>
          </p:nvPr>
        </p:nvSpPr>
        <p:spPr>
          <a:xfrm>
            <a:off x="417550" y="2890725"/>
            <a:ext cx="5278339" cy="944910"/>
          </a:xfrm>
        </p:spPr>
        <p:txBody>
          <a:bodyPr/>
          <a:lstStyle>
            <a:lvl1pPr marL="0" indent="0">
              <a:buNone/>
              <a:defRPr sz="1512">
                <a:solidFill>
                  <a:schemeClr val="tx1">
                    <a:tint val="82000"/>
                  </a:schemeClr>
                </a:solidFill>
              </a:defRPr>
            </a:lvl1pPr>
            <a:lvl2pPr marL="287990" indent="0">
              <a:buNone/>
              <a:defRPr sz="1260">
                <a:solidFill>
                  <a:schemeClr val="tx1">
                    <a:tint val="82000"/>
                  </a:schemeClr>
                </a:solidFill>
              </a:defRPr>
            </a:lvl2pPr>
            <a:lvl3pPr marL="575981" indent="0">
              <a:buNone/>
              <a:defRPr sz="1134">
                <a:solidFill>
                  <a:schemeClr val="tx1">
                    <a:tint val="82000"/>
                  </a:schemeClr>
                </a:solidFill>
              </a:defRPr>
            </a:lvl3pPr>
            <a:lvl4pPr marL="863971" indent="0">
              <a:buNone/>
              <a:defRPr sz="1008">
                <a:solidFill>
                  <a:schemeClr val="tx1">
                    <a:tint val="82000"/>
                  </a:schemeClr>
                </a:solidFill>
              </a:defRPr>
            </a:lvl4pPr>
            <a:lvl5pPr marL="1151961" indent="0">
              <a:buNone/>
              <a:defRPr sz="1008">
                <a:solidFill>
                  <a:schemeClr val="tx1">
                    <a:tint val="82000"/>
                  </a:schemeClr>
                </a:solidFill>
              </a:defRPr>
            </a:lvl5pPr>
            <a:lvl6pPr marL="1439951" indent="0">
              <a:buNone/>
              <a:defRPr sz="1008">
                <a:solidFill>
                  <a:schemeClr val="tx1">
                    <a:tint val="82000"/>
                  </a:schemeClr>
                </a:solidFill>
              </a:defRPr>
            </a:lvl6pPr>
            <a:lvl7pPr marL="1727942" indent="0">
              <a:buNone/>
              <a:defRPr sz="1008">
                <a:solidFill>
                  <a:schemeClr val="tx1">
                    <a:tint val="82000"/>
                  </a:schemeClr>
                </a:solidFill>
              </a:defRPr>
            </a:lvl7pPr>
            <a:lvl8pPr marL="2015932" indent="0">
              <a:buNone/>
              <a:defRPr sz="1008">
                <a:solidFill>
                  <a:schemeClr val="tx1">
                    <a:tint val="82000"/>
                  </a:schemeClr>
                </a:solidFill>
              </a:defRPr>
            </a:lvl8pPr>
            <a:lvl9pPr marL="2303922" indent="0">
              <a:buNone/>
              <a:defRPr sz="1008">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0188584-4114-2146-872C-B3F5720A8DA5}" type="datetimeFigureOut">
              <a:rPr lang="en-US" smtClean="0"/>
              <a:t>22/07/26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46695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20737"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098155"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0188584-4114-2146-872C-B3F5720A8DA5}" type="datetimeFigureOut">
              <a:rPr lang="en-US" smtClean="0"/>
              <a:t>22/07/26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227660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1534" y="229979"/>
            <a:ext cx="5278339" cy="834921"/>
          </a:xfrm>
        </p:spPr>
        <p:txBody>
          <a:bodyPr/>
          <a:lstStyle/>
          <a:p>
            <a:r>
              <a:rPr lang="en-GB"/>
              <a:t>Click to edit Master title style</a:t>
            </a:r>
            <a:endParaRPr lang="en-US" dirty="0"/>
          </a:p>
        </p:txBody>
      </p:sp>
      <p:sp>
        <p:nvSpPr>
          <p:cNvPr id="3" name="Text Placeholder 2"/>
          <p:cNvSpPr>
            <a:spLocks noGrp="1"/>
          </p:cNvSpPr>
          <p:nvPr>
            <p:ph type="body" idx="1"/>
          </p:nvPr>
        </p:nvSpPr>
        <p:spPr>
          <a:xfrm>
            <a:off x="421535" y="1058899"/>
            <a:ext cx="2588967"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4" name="Content Placeholder 3"/>
          <p:cNvSpPr>
            <a:spLocks noGrp="1"/>
          </p:cNvSpPr>
          <p:nvPr>
            <p:ph sz="half" idx="2"/>
          </p:nvPr>
        </p:nvSpPr>
        <p:spPr>
          <a:xfrm>
            <a:off x="421535" y="1577849"/>
            <a:ext cx="2588967"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098155" y="1058899"/>
            <a:ext cx="2601718"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6" name="Content Placeholder 5"/>
          <p:cNvSpPr>
            <a:spLocks noGrp="1"/>
          </p:cNvSpPr>
          <p:nvPr>
            <p:ph sz="quarter" idx="4"/>
          </p:nvPr>
        </p:nvSpPr>
        <p:spPr>
          <a:xfrm>
            <a:off x="3098155" y="1577849"/>
            <a:ext cx="2601718"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0188584-4114-2146-872C-B3F5720A8DA5}" type="datetimeFigureOut">
              <a:rPr lang="en-US" smtClean="0"/>
              <a:t>22/07/26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80908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0188584-4114-2146-872C-B3F5720A8DA5}" type="datetimeFigureOut">
              <a:rPr lang="en-US" smtClean="0"/>
              <a:t>22/07/26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74040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188584-4114-2146-872C-B3F5720A8DA5}" type="datetimeFigureOut">
              <a:rPr lang="en-US" smtClean="0"/>
              <a:t>22/07/26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6572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Content Placeholder 2"/>
          <p:cNvSpPr>
            <a:spLocks noGrp="1"/>
          </p:cNvSpPr>
          <p:nvPr>
            <p:ph idx="1"/>
          </p:nvPr>
        </p:nvSpPr>
        <p:spPr>
          <a:xfrm>
            <a:off x="2601718" y="621942"/>
            <a:ext cx="3098155" cy="3069707"/>
          </a:xfrm>
        </p:spPr>
        <p:txBody>
          <a:bodyPr/>
          <a:lstStyle>
            <a:lvl1pPr>
              <a:defRPr sz="2016"/>
            </a:lvl1pPr>
            <a:lvl2pPr>
              <a:defRPr sz="1764"/>
            </a:lvl2pPr>
            <a:lvl3pPr>
              <a:defRPr sz="1512"/>
            </a:lvl3pPr>
            <a:lvl4pPr>
              <a:defRPr sz="1260"/>
            </a:lvl4pPr>
            <a:lvl5pPr>
              <a:defRPr sz="1260"/>
            </a:lvl5pPr>
            <a:lvl6pPr>
              <a:defRPr sz="1260"/>
            </a:lvl6pPr>
            <a:lvl7pPr>
              <a:defRPr sz="1260"/>
            </a:lvl7pPr>
            <a:lvl8pPr>
              <a:defRPr sz="1260"/>
            </a:lvl8pPr>
            <a:lvl9pPr>
              <a:defRPr sz="126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22/07/26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75269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Picture Placeholder 2"/>
          <p:cNvSpPr>
            <a:spLocks noGrp="1" noChangeAspect="1"/>
          </p:cNvSpPr>
          <p:nvPr>
            <p:ph type="pic" idx="1"/>
          </p:nvPr>
        </p:nvSpPr>
        <p:spPr>
          <a:xfrm>
            <a:off x="2601718" y="621942"/>
            <a:ext cx="3098155" cy="3069707"/>
          </a:xfrm>
        </p:spPr>
        <p:txBody>
          <a:bodyPr anchor="t"/>
          <a:lstStyle>
            <a:lvl1pPr marL="0" indent="0">
              <a:buNone/>
              <a:defRPr sz="2016"/>
            </a:lvl1pPr>
            <a:lvl2pPr marL="287990" indent="0">
              <a:buNone/>
              <a:defRPr sz="1764"/>
            </a:lvl2pPr>
            <a:lvl3pPr marL="575981" indent="0">
              <a:buNone/>
              <a:defRPr sz="1512"/>
            </a:lvl3pPr>
            <a:lvl4pPr marL="863971" indent="0">
              <a:buNone/>
              <a:defRPr sz="1260"/>
            </a:lvl4pPr>
            <a:lvl5pPr marL="1151961" indent="0">
              <a:buNone/>
              <a:defRPr sz="1260"/>
            </a:lvl5pPr>
            <a:lvl6pPr marL="1439951" indent="0">
              <a:buNone/>
              <a:defRPr sz="1260"/>
            </a:lvl6pPr>
            <a:lvl7pPr marL="1727942" indent="0">
              <a:buNone/>
              <a:defRPr sz="1260"/>
            </a:lvl7pPr>
            <a:lvl8pPr marL="2015932" indent="0">
              <a:buNone/>
              <a:defRPr sz="1260"/>
            </a:lvl8pPr>
            <a:lvl9pPr marL="2303922" indent="0">
              <a:buNone/>
              <a:defRPr sz="1260"/>
            </a:lvl9pPr>
          </a:lstStyle>
          <a:p>
            <a:r>
              <a:rPr lang="en-GB"/>
              <a:t>Click icon to add picture</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22/07/26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309140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0737" y="229979"/>
            <a:ext cx="5278339" cy="834921"/>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20737" y="1149890"/>
            <a:ext cx="5278339" cy="274073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20737" y="4003619"/>
            <a:ext cx="1376958" cy="229978"/>
          </a:xfrm>
          <a:prstGeom prst="rect">
            <a:avLst/>
          </a:prstGeom>
        </p:spPr>
        <p:txBody>
          <a:bodyPr vert="horz" lIns="91440" tIns="45720" rIns="91440" bIns="45720" rtlCol="0" anchor="ctr"/>
          <a:lstStyle>
            <a:lvl1pPr algn="l">
              <a:defRPr sz="756">
                <a:solidFill>
                  <a:schemeClr val="tx1">
                    <a:tint val="82000"/>
                  </a:schemeClr>
                </a:solidFill>
              </a:defRPr>
            </a:lvl1pPr>
          </a:lstStyle>
          <a:p>
            <a:fld id="{40188584-4114-2146-872C-B3F5720A8DA5}" type="datetimeFigureOut">
              <a:rPr lang="en-US" smtClean="0"/>
              <a:t>22/07/26</a:t>
            </a:fld>
            <a:endParaRPr lang="en-US"/>
          </a:p>
        </p:txBody>
      </p:sp>
      <p:sp>
        <p:nvSpPr>
          <p:cNvPr id="5" name="Footer Placeholder 4"/>
          <p:cNvSpPr>
            <a:spLocks noGrp="1"/>
          </p:cNvSpPr>
          <p:nvPr>
            <p:ph type="ftr" sz="quarter" idx="3"/>
          </p:nvPr>
        </p:nvSpPr>
        <p:spPr>
          <a:xfrm>
            <a:off x="2027188" y="4003619"/>
            <a:ext cx="2065437" cy="229978"/>
          </a:xfrm>
          <a:prstGeom prst="rect">
            <a:avLst/>
          </a:prstGeom>
        </p:spPr>
        <p:txBody>
          <a:bodyPr vert="horz" lIns="91440" tIns="45720" rIns="91440" bIns="45720" rtlCol="0" anchor="ctr"/>
          <a:lstStyle>
            <a:lvl1pPr algn="ctr">
              <a:defRPr sz="756">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322118" y="4003619"/>
            <a:ext cx="1376958" cy="229978"/>
          </a:xfrm>
          <a:prstGeom prst="rect">
            <a:avLst/>
          </a:prstGeom>
        </p:spPr>
        <p:txBody>
          <a:bodyPr vert="horz" lIns="91440" tIns="45720" rIns="91440" bIns="45720" rtlCol="0" anchor="ctr"/>
          <a:lstStyle>
            <a:lvl1pPr algn="r">
              <a:defRPr sz="756">
                <a:solidFill>
                  <a:schemeClr val="tx1">
                    <a:tint val="82000"/>
                  </a:schemeClr>
                </a:solidFill>
              </a:defRPr>
            </a:lvl1pPr>
          </a:lstStyle>
          <a:p>
            <a:fld id="{2690A8C1-0D60-A440-BB24-01B9C05B32CA}" type="slidenum">
              <a:rPr lang="en-US" smtClean="0"/>
              <a:t>‹#›</a:t>
            </a:fld>
            <a:endParaRPr lang="en-US"/>
          </a:p>
        </p:txBody>
      </p:sp>
    </p:spTree>
    <p:extLst>
      <p:ext uri="{BB962C8B-B14F-4D97-AF65-F5344CB8AC3E}">
        <p14:creationId xmlns:p14="http://schemas.microsoft.com/office/powerpoint/2010/main" val="35392440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575981" rtl="0" eaLnBrk="1" latinLnBrk="0" hangingPunct="1">
        <a:lnSpc>
          <a:spcPct val="90000"/>
        </a:lnSpc>
        <a:spcBef>
          <a:spcPct val="0"/>
        </a:spcBef>
        <a:buNone/>
        <a:defRPr sz="2772" kern="1200">
          <a:solidFill>
            <a:schemeClr val="tx1"/>
          </a:solidFill>
          <a:latin typeface="+mj-lt"/>
          <a:ea typeface="+mj-ea"/>
          <a:cs typeface="+mj-cs"/>
        </a:defRPr>
      </a:lvl1pPr>
    </p:titleStyle>
    <p:bodyStyle>
      <a:lvl1pPr marL="143995" indent="-143995" algn="l" defTabSz="575981" rtl="0" eaLnBrk="1" latinLnBrk="0" hangingPunct="1">
        <a:lnSpc>
          <a:spcPct val="90000"/>
        </a:lnSpc>
        <a:spcBef>
          <a:spcPts val="630"/>
        </a:spcBef>
        <a:buFont typeface="Arial" panose="020B0604020202020204" pitchFamily="34" charset="0"/>
        <a:buChar char="•"/>
        <a:defRPr sz="1764" kern="1200">
          <a:solidFill>
            <a:schemeClr val="tx1"/>
          </a:solidFill>
          <a:latin typeface="+mn-lt"/>
          <a:ea typeface="+mn-ea"/>
          <a:cs typeface="+mn-cs"/>
        </a:defRPr>
      </a:lvl1pPr>
      <a:lvl2pPr marL="431985" indent="-143995" algn="l" defTabSz="575981" rtl="0" eaLnBrk="1" latinLnBrk="0" hangingPunct="1">
        <a:lnSpc>
          <a:spcPct val="90000"/>
        </a:lnSpc>
        <a:spcBef>
          <a:spcPts val="315"/>
        </a:spcBef>
        <a:buFont typeface="Arial" panose="020B0604020202020204" pitchFamily="34" charset="0"/>
        <a:buChar char="•"/>
        <a:defRPr sz="1512" kern="1200">
          <a:solidFill>
            <a:schemeClr val="tx1"/>
          </a:solidFill>
          <a:latin typeface="+mn-lt"/>
          <a:ea typeface="+mn-ea"/>
          <a:cs typeface="+mn-cs"/>
        </a:defRPr>
      </a:lvl2pPr>
      <a:lvl3pPr marL="719976" indent="-143995" algn="l" defTabSz="575981" rtl="0" eaLnBrk="1" latinLnBrk="0" hangingPunct="1">
        <a:lnSpc>
          <a:spcPct val="90000"/>
        </a:lnSpc>
        <a:spcBef>
          <a:spcPts val="315"/>
        </a:spcBef>
        <a:buFont typeface="Arial" panose="020B0604020202020204" pitchFamily="34" charset="0"/>
        <a:buChar char="•"/>
        <a:defRPr sz="1260" kern="1200">
          <a:solidFill>
            <a:schemeClr val="tx1"/>
          </a:solidFill>
          <a:latin typeface="+mn-lt"/>
          <a:ea typeface="+mn-ea"/>
          <a:cs typeface="+mn-cs"/>
        </a:defRPr>
      </a:lvl3pPr>
      <a:lvl4pPr marL="100796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4pPr>
      <a:lvl5pPr marL="129595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5pPr>
      <a:lvl6pPr marL="158394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6pPr>
      <a:lvl7pPr marL="187193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7pPr>
      <a:lvl8pPr marL="215992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8pPr>
      <a:lvl9pPr marL="244791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9pPr>
    </p:bodyStyle>
    <p:otherStyle>
      <a:defPPr>
        <a:defRPr lang="en-US"/>
      </a:defPPr>
      <a:lvl1pPr marL="0" algn="l" defTabSz="575981" rtl="0" eaLnBrk="1" latinLnBrk="0" hangingPunct="1">
        <a:defRPr sz="1134" kern="1200">
          <a:solidFill>
            <a:schemeClr val="tx1"/>
          </a:solidFill>
          <a:latin typeface="+mn-lt"/>
          <a:ea typeface="+mn-ea"/>
          <a:cs typeface="+mn-cs"/>
        </a:defRPr>
      </a:lvl1pPr>
      <a:lvl2pPr marL="287990" algn="l" defTabSz="575981" rtl="0" eaLnBrk="1" latinLnBrk="0" hangingPunct="1">
        <a:defRPr sz="1134" kern="1200">
          <a:solidFill>
            <a:schemeClr val="tx1"/>
          </a:solidFill>
          <a:latin typeface="+mn-lt"/>
          <a:ea typeface="+mn-ea"/>
          <a:cs typeface="+mn-cs"/>
        </a:defRPr>
      </a:lvl2pPr>
      <a:lvl3pPr marL="575981" algn="l" defTabSz="575981" rtl="0" eaLnBrk="1" latinLnBrk="0" hangingPunct="1">
        <a:defRPr sz="1134" kern="1200">
          <a:solidFill>
            <a:schemeClr val="tx1"/>
          </a:solidFill>
          <a:latin typeface="+mn-lt"/>
          <a:ea typeface="+mn-ea"/>
          <a:cs typeface="+mn-cs"/>
        </a:defRPr>
      </a:lvl3pPr>
      <a:lvl4pPr marL="863971" algn="l" defTabSz="575981" rtl="0" eaLnBrk="1" latinLnBrk="0" hangingPunct="1">
        <a:defRPr sz="1134" kern="1200">
          <a:solidFill>
            <a:schemeClr val="tx1"/>
          </a:solidFill>
          <a:latin typeface="+mn-lt"/>
          <a:ea typeface="+mn-ea"/>
          <a:cs typeface="+mn-cs"/>
        </a:defRPr>
      </a:lvl4pPr>
      <a:lvl5pPr marL="1151961" algn="l" defTabSz="575981" rtl="0" eaLnBrk="1" latinLnBrk="0" hangingPunct="1">
        <a:defRPr sz="1134" kern="1200">
          <a:solidFill>
            <a:schemeClr val="tx1"/>
          </a:solidFill>
          <a:latin typeface="+mn-lt"/>
          <a:ea typeface="+mn-ea"/>
          <a:cs typeface="+mn-cs"/>
        </a:defRPr>
      </a:lvl5pPr>
      <a:lvl6pPr marL="1439951" algn="l" defTabSz="575981" rtl="0" eaLnBrk="1" latinLnBrk="0" hangingPunct="1">
        <a:defRPr sz="1134" kern="1200">
          <a:solidFill>
            <a:schemeClr val="tx1"/>
          </a:solidFill>
          <a:latin typeface="+mn-lt"/>
          <a:ea typeface="+mn-ea"/>
          <a:cs typeface="+mn-cs"/>
        </a:defRPr>
      </a:lvl6pPr>
      <a:lvl7pPr marL="1727942" algn="l" defTabSz="575981" rtl="0" eaLnBrk="1" latinLnBrk="0" hangingPunct="1">
        <a:defRPr sz="1134" kern="1200">
          <a:solidFill>
            <a:schemeClr val="tx1"/>
          </a:solidFill>
          <a:latin typeface="+mn-lt"/>
          <a:ea typeface="+mn-ea"/>
          <a:cs typeface="+mn-cs"/>
        </a:defRPr>
      </a:lvl7pPr>
      <a:lvl8pPr marL="2015932" algn="l" defTabSz="575981" rtl="0" eaLnBrk="1" latinLnBrk="0" hangingPunct="1">
        <a:defRPr sz="1134" kern="1200">
          <a:solidFill>
            <a:schemeClr val="tx1"/>
          </a:solidFill>
          <a:latin typeface="+mn-lt"/>
          <a:ea typeface="+mn-ea"/>
          <a:cs typeface="+mn-cs"/>
        </a:defRPr>
      </a:lvl8pPr>
      <a:lvl9pPr marL="2303922" algn="l" defTabSz="575981"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pe-and-sport-premium-for-primary-schools" TargetMode="External"/><Relationship Id="rId4" Type="http://schemas.openxmlformats.org/officeDocument/2006/relationships/hyperlink" Target="https://www.gov.uk/government/publications/pe-and-sport-premium-conditions-of-grant-2025-to-2026" TargetMode="External"/><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 Id="rId3" Type="http://schemas.openxmlformats.org/officeDocument/2006/relationships/hyperlink" Target="https://www.swimming.org/school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 Id="rId3" Type="http://schemas.openxmlformats.org/officeDocument/2006/relationships/hyperlink" Target="https://www.swimming.org/school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llage of children playing basketball&#10;&#10;AI-generated content may be incorrect.">
            <a:extLst>
              <a:ext uri="{FF2B5EF4-FFF2-40B4-BE49-F238E27FC236}">
                <a16:creationId xmlns:a16="http://schemas.microsoft.com/office/drawing/2014/main" xmlns="" id="{652499ED-E288-CEDF-2747-6811C7508FA6}"/>
              </a:ext>
            </a:extLst>
          </p:cNvPr>
          <p:cNvPicPr>
            <a:picLocks noChangeAspect="1"/>
          </p:cNvPicPr>
          <p:nvPr/>
        </p:nvPicPr>
        <p:blipFill>
          <a:blip r:embed="rId2"/>
          <a:stretch>
            <a:fillRect/>
          </a:stretch>
        </p:blipFill>
        <p:spPr>
          <a:xfrm>
            <a:off x="4333" y="0"/>
            <a:ext cx="6111146" cy="4319588"/>
          </a:xfrm>
          <a:prstGeom prst="rect">
            <a:avLst/>
          </a:prstGeom>
        </p:spPr>
      </p:pic>
    </p:spTree>
    <p:extLst>
      <p:ext uri="{BB962C8B-B14F-4D97-AF65-F5344CB8AC3E}">
        <p14:creationId xmlns:p14="http://schemas.microsoft.com/office/powerpoint/2010/main" val="1545357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DCA891C-7B14-166A-A3BA-79F6E8E36AD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xmlns="" id="{83FCC5BF-69B1-8281-8BAD-88861BCEBDC1}"/>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xmlns="" id="{1CFA53F3-F0F5-4362-4434-1CA64B94EA7D}"/>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r>
              <a:rPr lang="en-US" sz="1200" b="1" dirty="0" smtClean="0">
                <a:latin typeface="Calibri" panose="020F0502020204030204" pitchFamily="34" charset="0"/>
                <a:cs typeface="Calibri" panose="020F0502020204030204" pitchFamily="34" charset="0"/>
              </a:rPr>
              <a:t>: To increase staff confidence.</a:t>
            </a:r>
            <a:endParaRPr lang="en-US" sz="1200" b="1" dirty="0">
              <a:latin typeface="Calibri" panose="020F0502020204030204" pitchFamily="34" charset="0"/>
              <a:cs typeface="Calibri" panose="020F0502020204030204" pitchFamily="34" charset="0"/>
            </a:endParaRPr>
          </a:p>
        </p:txBody>
      </p:sp>
      <p:graphicFrame>
        <p:nvGraphicFramePr>
          <p:cNvPr id="2" name="Table 1">
            <a:extLst>
              <a:ext uri="{FF2B5EF4-FFF2-40B4-BE49-F238E27FC236}">
                <a16:creationId xmlns:a16="http://schemas.microsoft.com/office/drawing/2014/main" xmlns="" id="{F06D8B73-1069-A20D-8F57-8B1AA064904F}"/>
              </a:ext>
            </a:extLst>
          </p:cNvPr>
          <p:cNvGraphicFramePr>
            <a:graphicFrameLocks noGrp="1"/>
          </p:cNvGraphicFramePr>
          <p:nvPr>
            <p:extLst>
              <p:ext uri="{D42A27DB-BD31-4B8C-83A1-F6EECF244321}">
                <p14:modId xmlns:p14="http://schemas.microsoft.com/office/powerpoint/2010/main" val="1751424618"/>
              </p:ext>
            </p:extLst>
          </p:nvPr>
        </p:nvGraphicFramePr>
        <p:xfrm>
          <a:off x="294842" y="694098"/>
          <a:ext cx="5530128" cy="3185159"/>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xmlns="" val="1397519339"/>
                    </a:ext>
                  </a:extLst>
                </a:gridCol>
                <a:gridCol w="1089660">
                  <a:extLst>
                    <a:ext uri="{9D8B030D-6E8A-4147-A177-3AD203B41FA5}">
                      <a16:colId xmlns:a16="http://schemas.microsoft.com/office/drawing/2014/main" xmlns="" val="3874769663"/>
                    </a:ext>
                  </a:extLst>
                </a:gridCol>
                <a:gridCol w="1510964">
                  <a:extLst>
                    <a:ext uri="{9D8B030D-6E8A-4147-A177-3AD203B41FA5}">
                      <a16:colId xmlns:a16="http://schemas.microsoft.com/office/drawing/2014/main" xmlns="" val="279180329"/>
                    </a:ext>
                  </a:extLst>
                </a:gridCol>
                <a:gridCol w="1422736">
                  <a:extLst>
                    <a:ext uri="{9D8B030D-6E8A-4147-A177-3AD203B41FA5}">
                      <a16:colId xmlns:a16="http://schemas.microsoft.com/office/drawing/2014/main" xmlns="" val="1419483341"/>
                    </a:ext>
                  </a:extLst>
                </a:gridCol>
                <a:gridCol w="1009130">
                  <a:extLst>
                    <a:ext uri="{9D8B030D-6E8A-4147-A177-3AD203B41FA5}">
                      <a16:colId xmlns:a16="http://schemas.microsoft.com/office/drawing/2014/main" xmlns=""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xmlns=""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r>
                        <a:rPr lang="en-US" sz="700" b="1" dirty="0">
                          <a:effectLst/>
                          <a:latin typeface="Calibri" panose="020F0502020204030204" pitchFamily="34" charset="0"/>
                          <a:cs typeface="Calibri" panose="020F0502020204030204" pitchFamily="34" charset="0"/>
                        </a:rPr>
                        <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smtClean="0">
                          <a:latin typeface="Calibri"/>
                          <a:cs typeface="Calibri"/>
                        </a:rPr>
                        <a:t>Increase staff confidence, knowledge and skills in delivering inclusive PE for pupils with SEND, autism and physical disabilities.</a:t>
                      </a:r>
                      <a:endParaRPr lang="en-US" sz="700" dirty="0">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smtClean="0">
                          <a:latin typeface="Calibri"/>
                          <a:cs typeface="Calibri"/>
                        </a:rPr>
                        <a:t>· Specialist SEND PE training for all staff. </a:t>
                      </a:r>
                    </a:p>
                    <a:p>
                      <a:r>
                        <a:rPr lang="en-US" sz="700" dirty="0" smtClean="0">
                          <a:latin typeface="Calibri"/>
                          <a:cs typeface="Calibri"/>
                        </a:rPr>
                        <a:t>· Team teaching with PE specialists. </a:t>
                      </a:r>
                    </a:p>
                    <a:p>
                      <a:r>
                        <a:rPr lang="en-US" sz="700" dirty="0" smtClean="0">
                          <a:latin typeface="Calibri"/>
                          <a:cs typeface="Calibri"/>
                        </a:rPr>
                        <a:t>· Develop adaptive teaching resources. </a:t>
                      </a:r>
                    </a:p>
                    <a:p>
                      <a:r>
                        <a:rPr lang="en-US" sz="700" dirty="0" smtClean="0">
                          <a:latin typeface="Calibri"/>
                          <a:cs typeface="Calibri"/>
                        </a:rPr>
                        <a:t>· Purchase inclusive equipment. </a:t>
                      </a:r>
                    </a:p>
                    <a:p>
                      <a:r>
                        <a:rPr lang="en-US" sz="700" dirty="0" smtClean="0">
                          <a:latin typeface="Calibri"/>
                          <a:cs typeface="Calibri"/>
                        </a:rPr>
                        <a:t>· Share good practice through staff meetings. </a:t>
                      </a:r>
                    </a:p>
                    <a:p>
                      <a:r>
                        <a:rPr lang="en-US" sz="700" dirty="0" smtClean="0">
                          <a:latin typeface="Calibri"/>
                          <a:cs typeface="Calibri"/>
                        </a:rPr>
                        <a:t>· Create SEND PE progression documents. </a:t>
                      </a:r>
                    </a:p>
                    <a:p>
                      <a:pPr algn="l">
                        <a:lnSpc>
                          <a:spcPct val="100000"/>
                        </a:lnSpc>
                      </a:pPr>
                      <a:endParaRPr lang="en-US" sz="5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smtClean="0">
                          <a:latin typeface="Calibri"/>
                          <a:cs typeface="Calibri"/>
                        </a:rPr>
                        <a:t>Impact </a:t>
                      </a:r>
                    </a:p>
                    <a:p>
                      <a:r>
                        <a:rPr lang="en-US" sz="700" dirty="0" smtClean="0">
                          <a:latin typeface="Calibri"/>
                          <a:cs typeface="Calibri"/>
                        </a:rPr>
                        <a:t>· Staff confidently adapt lessons. </a:t>
                      </a:r>
                    </a:p>
                    <a:p>
                      <a:r>
                        <a:rPr lang="en-US" sz="700" dirty="0" smtClean="0">
                          <a:latin typeface="Calibri"/>
                          <a:cs typeface="Calibri"/>
                        </a:rPr>
                        <a:t>· SEND pupils access the full curriculum. </a:t>
                      </a:r>
                    </a:p>
                    <a:p>
                      <a:r>
                        <a:rPr lang="en-US" sz="700" dirty="0" smtClean="0">
                          <a:latin typeface="Calibri"/>
                          <a:cs typeface="Calibri"/>
                        </a:rPr>
                        <a:t>· Increased engagement and reduced anxiety. </a:t>
                      </a:r>
                    </a:p>
                    <a:p>
                      <a:r>
                        <a:rPr lang="en-US" sz="700" dirty="0" smtClean="0">
                          <a:latin typeface="Calibri"/>
                          <a:cs typeface="Calibri"/>
                        </a:rPr>
                        <a:t>· Improved PE outcomes for pupils with additional needs.</a:t>
                      </a:r>
                    </a:p>
                    <a:p>
                      <a:pPr algn="l">
                        <a:lnSpc>
                          <a:spcPct val="100000"/>
                        </a:lnSpc>
                      </a:pPr>
                      <a:endParaRPr lang="en-US" sz="5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smtClean="0">
                          <a:latin typeface="Calibri"/>
                          <a:cs typeface="Calibri"/>
                        </a:rPr>
                        <a:t>· Staff confidence survey before and after training. </a:t>
                      </a:r>
                    </a:p>
                    <a:p>
                      <a:r>
                        <a:rPr lang="en-US" sz="700" dirty="0" smtClean="0">
                          <a:latin typeface="Calibri"/>
                          <a:cs typeface="Calibri"/>
                        </a:rPr>
                        <a:t>· Lesson observations. </a:t>
                      </a:r>
                    </a:p>
                    <a:p>
                      <a:r>
                        <a:rPr lang="en-US" sz="700" dirty="0" smtClean="0">
                          <a:latin typeface="Calibri"/>
                          <a:cs typeface="Calibri"/>
                        </a:rPr>
                        <a:t>· Learning walks. </a:t>
                      </a:r>
                    </a:p>
                    <a:p>
                      <a:r>
                        <a:rPr lang="en-US" sz="700" dirty="0" smtClean="0">
                          <a:latin typeface="Calibri"/>
                          <a:cs typeface="Calibri"/>
                        </a:rPr>
                        <a:t>· PE assessments. </a:t>
                      </a:r>
                    </a:p>
                    <a:p>
                      <a:r>
                        <a:rPr lang="en-US" sz="700" dirty="0" smtClean="0">
                          <a:latin typeface="Calibri"/>
                          <a:cs typeface="Calibri"/>
                        </a:rPr>
                        <a:t>· Pupil voice interviews. </a:t>
                      </a:r>
                    </a:p>
                    <a:p>
                      <a:r>
                        <a:rPr lang="en-US" sz="700" dirty="0" smtClean="0">
                          <a:latin typeface="Calibri"/>
                          <a:cs typeface="Calibri"/>
                        </a:rPr>
                        <a:t>· EHCP reviews</a:t>
                      </a:r>
                    </a:p>
                    <a:p>
                      <a:pPr algn="l">
                        <a:lnSpc>
                          <a:spcPct val="100000"/>
                        </a:lnSpc>
                      </a:pPr>
                      <a:endParaRPr lang="en-US" sz="5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xmlns=""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smtClean="0">
                          <a:latin typeface="Calibri"/>
                          <a:cs typeface="Calibri"/>
                        </a:rPr>
                        <a:t>· 95% of staff report improved confidence. </a:t>
                      </a:r>
                    </a:p>
                    <a:p>
                      <a:r>
                        <a:rPr lang="en-US" sz="700" dirty="0" smtClean="0">
                          <a:latin typeface="Calibri"/>
                          <a:cs typeface="Calibri"/>
                        </a:rPr>
                        <a:t>· More SEND pupils accessing whole-class PE. </a:t>
                      </a:r>
                    </a:p>
                    <a:p>
                      <a:r>
                        <a:rPr lang="en-US" sz="700" dirty="0" smtClean="0">
                          <a:latin typeface="Calibri"/>
                          <a:cs typeface="Calibri"/>
                        </a:rPr>
                        <a:t>· Increased engagement from autistic pupils.</a:t>
                      </a:r>
                    </a:p>
                    <a:p>
                      <a:pPr algn="l">
                        <a:lnSpc>
                          <a:spcPct val="100000"/>
                        </a:lnSpc>
                      </a:pPr>
                      <a:endParaRPr lang="en-US" sz="7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smtClean="0">
                          <a:latin typeface="Calibri"/>
                          <a:cs typeface="Calibri"/>
                        </a:rPr>
                        <a:t>· Inclusive PE embedded into curriculum. </a:t>
                      </a:r>
                    </a:p>
                    <a:p>
                      <a:r>
                        <a:rPr lang="en-US" sz="700" dirty="0" smtClean="0">
                          <a:latin typeface="Calibri"/>
                          <a:cs typeface="Calibri"/>
                        </a:rPr>
                        <a:t>· PE Lead continues coaching model. </a:t>
                      </a:r>
                    </a:p>
                    <a:p>
                      <a:r>
                        <a:rPr lang="en-US" sz="700" dirty="0" smtClean="0">
                          <a:latin typeface="Calibri"/>
                          <a:cs typeface="Calibri"/>
                        </a:rPr>
                        <a:t>· Resources available permanently</a:t>
                      </a:r>
                    </a:p>
                    <a:p>
                      <a:pPr algn="l">
                        <a:lnSpc>
                          <a:spcPct val="100000"/>
                        </a:lnSpc>
                      </a:pPr>
                      <a:endParaRPr lang="en-US" sz="7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a:buChar char="•"/>
                        <a:tabLst/>
                        <a:defRPr/>
                      </a:pPr>
                      <a:r>
                        <a:rPr lang="en-US" sz="700" dirty="0" smtClean="0">
                          <a:solidFill>
                            <a:schemeClr val="tx1"/>
                          </a:solidFill>
                          <a:latin typeface="Calibri"/>
                          <a:cs typeface="Calibri"/>
                        </a:rPr>
                        <a:t>Staff discussions</a:t>
                      </a:r>
                    </a:p>
                    <a:p>
                      <a:pPr marL="171450" marR="0" lvl="0" indent="-171450" algn="l" defTabSz="575981" rtl="0" eaLnBrk="1" fontAlgn="auto" latinLnBrk="0" hangingPunct="1">
                        <a:lnSpc>
                          <a:spcPct val="100000"/>
                        </a:lnSpc>
                        <a:spcBef>
                          <a:spcPts val="0"/>
                        </a:spcBef>
                        <a:spcAft>
                          <a:spcPts val="0"/>
                        </a:spcAft>
                        <a:buClrTx/>
                        <a:buSzTx/>
                        <a:buFont typeface="Arial"/>
                        <a:buChar char="•"/>
                        <a:tabLst/>
                        <a:defRPr/>
                      </a:pPr>
                      <a:r>
                        <a:rPr lang="en-US" sz="700" dirty="0" smtClean="0">
                          <a:solidFill>
                            <a:schemeClr val="tx1"/>
                          </a:solidFill>
                          <a:latin typeface="Calibri"/>
                          <a:cs typeface="Calibri"/>
                        </a:rPr>
                        <a:t>Pupil voice</a:t>
                      </a:r>
                    </a:p>
                    <a:p>
                      <a:pPr marL="171450" marR="0" lvl="0" indent="-171450" algn="l" defTabSz="575981" rtl="0" eaLnBrk="1" fontAlgn="auto" latinLnBrk="0" hangingPunct="1">
                        <a:lnSpc>
                          <a:spcPct val="100000"/>
                        </a:lnSpc>
                        <a:spcBef>
                          <a:spcPts val="0"/>
                        </a:spcBef>
                        <a:spcAft>
                          <a:spcPts val="0"/>
                        </a:spcAft>
                        <a:buClrTx/>
                        <a:buSzTx/>
                        <a:buFont typeface="Arial"/>
                        <a:buChar char="•"/>
                        <a:tabLst/>
                        <a:defRPr/>
                      </a:pPr>
                      <a:r>
                        <a:rPr lang="en-US" sz="700" dirty="0" smtClean="0">
                          <a:solidFill>
                            <a:schemeClr val="tx1"/>
                          </a:solidFill>
                          <a:latin typeface="Calibri"/>
                          <a:cs typeface="Calibri"/>
                        </a:rPr>
                        <a:t>Lesson observations</a:t>
                      </a:r>
                    </a:p>
                    <a:p>
                      <a:pPr marL="171450" marR="0" lvl="0" indent="-171450" algn="l" defTabSz="575981" rtl="0" eaLnBrk="1" fontAlgn="auto" latinLnBrk="0" hangingPunct="1">
                        <a:lnSpc>
                          <a:spcPct val="100000"/>
                        </a:lnSpc>
                        <a:spcBef>
                          <a:spcPts val="0"/>
                        </a:spcBef>
                        <a:spcAft>
                          <a:spcPts val="0"/>
                        </a:spcAft>
                        <a:buClrTx/>
                        <a:buSzTx/>
                        <a:buFont typeface="Arial"/>
                        <a:buChar char="•"/>
                        <a:tabLst/>
                        <a:defRPr/>
                      </a:pPr>
                      <a:endParaRPr lang="en-US" sz="700" dirty="0">
                        <a:solidFill>
                          <a:schemeClr val="tx1"/>
                        </a:solidFill>
                        <a:latin typeface="Calibri"/>
                        <a:cs typeface="Calibri"/>
                      </a:endParaRPr>
                    </a:p>
                    <a:p>
                      <a:pPr algn="l">
                        <a:lnSpc>
                          <a:spcPct val="100000"/>
                        </a:lnSpc>
                      </a:pPr>
                      <a:endParaRPr lang="en-US" sz="7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smtClean="0">
                          <a:latin typeface="Calibri"/>
                          <a:cs typeface="Calibri"/>
                        </a:rPr>
                        <a:t>· SEND PE CPD: £2,000 </a:t>
                      </a:r>
                    </a:p>
                    <a:p>
                      <a:r>
                        <a:rPr lang="en-US" sz="700" dirty="0" smtClean="0">
                          <a:latin typeface="Calibri"/>
                          <a:cs typeface="Calibri"/>
                        </a:rPr>
                        <a:t>· Inclusive equipment: £1,50</a:t>
                      </a:r>
                    </a:p>
                    <a:p>
                      <a:pPr algn="l">
                        <a:lnSpc>
                          <a:spcPct val="100000"/>
                        </a:lnSpc>
                      </a:pPr>
                      <a:endParaRPr lang="en-US" sz="700" b="1" dirty="0">
                        <a:solidFill>
                          <a:schemeClr val="tx1"/>
                        </a:solidFill>
                        <a:latin typeface="Calibri"/>
                        <a:cs typeface="Calibri"/>
                      </a:endParaRPr>
                    </a:p>
                    <a:p>
                      <a:pPr algn="l">
                        <a:lnSpc>
                          <a:spcPct val="100000"/>
                        </a:lnSpc>
                      </a:pPr>
                      <a:endParaRPr lang="en-US" sz="700" dirty="0">
                        <a:solidFill>
                          <a:schemeClr val="tx1"/>
                        </a:solidFill>
                        <a:latin typeface="Calibri"/>
                        <a:cs typeface="Calibri"/>
                      </a:endParaRPr>
                    </a:p>
                    <a:p>
                      <a:pPr algn="l">
                        <a:lnSpc>
                          <a:spcPct val="100000"/>
                        </a:lnSpc>
                      </a:pPr>
                      <a:endParaRPr lang="en-US" sz="7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2556584"/>
                  </a:ext>
                </a:extLst>
              </a:tr>
            </a:tbl>
          </a:graphicData>
        </a:graphic>
      </p:graphicFrame>
    </p:spTree>
    <p:extLst>
      <p:ext uri="{BB962C8B-B14F-4D97-AF65-F5344CB8AC3E}">
        <p14:creationId xmlns:p14="http://schemas.microsoft.com/office/powerpoint/2010/main" val="3120658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849E3F4-B61C-457A-E840-C9EE07D9A22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xmlns="" id="{4EEA956D-2CFF-5B2C-CD1B-06FDF2099C49}"/>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xmlns="" id="{08956E3B-44E3-C739-9807-F5B3AC764123}"/>
              </a:ext>
            </a:extLst>
          </p:cNvPr>
          <p:cNvSpPr txBox="1"/>
          <p:nvPr/>
        </p:nvSpPr>
        <p:spPr>
          <a:xfrm>
            <a:off x="241825" y="208550"/>
            <a:ext cx="3559359" cy="461665"/>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r>
              <a:rPr lang="en-US" sz="1200" b="1" dirty="0" smtClean="0">
                <a:latin typeface="Calibri" panose="020F0502020204030204" pitchFamily="34" charset="0"/>
                <a:cs typeface="Calibri" panose="020F0502020204030204" pitchFamily="34" charset="0"/>
              </a:rPr>
              <a:t>: To improve physical activity for inactive/disadvantaged pupils. </a:t>
            </a:r>
            <a:endParaRPr lang="en-US" sz="1200" b="1" dirty="0">
              <a:latin typeface="Calibri" panose="020F0502020204030204" pitchFamily="34" charset="0"/>
              <a:cs typeface="Calibri" panose="020F0502020204030204" pitchFamily="34" charset="0"/>
            </a:endParaRPr>
          </a:p>
        </p:txBody>
      </p:sp>
      <p:graphicFrame>
        <p:nvGraphicFramePr>
          <p:cNvPr id="2" name="Table 1">
            <a:extLst>
              <a:ext uri="{FF2B5EF4-FFF2-40B4-BE49-F238E27FC236}">
                <a16:creationId xmlns:a16="http://schemas.microsoft.com/office/drawing/2014/main" xmlns="" id="{3E931EEE-F173-2C9E-A785-A1E6D92FD218}"/>
              </a:ext>
            </a:extLst>
          </p:cNvPr>
          <p:cNvGraphicFramePr>
            <a:graphicFrameLocks noGrp="1"/>
          </p:cNvGraphicFramePr>
          <p:nvPr>
            <p:extLst>
              <p:ext uri="{D42A27DB-BD31-4B8C-83A1-F6EECF244321}">
                <p14:modId xmlns:p14="http://schemas.microsoft.com/office/powerpoint/2010/main" val="4083773439"/>
              </p:ext>
            </p:extLst>
          </p:nvPr>
        </p:nvGraphicFramePr>
        <p:xfrm>
          <a:off x="294842" y="694098"/>
          <a:ext cx="5530128" cy="3185159"/>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xmlns="" val="1397519339"/>
                    </a:ext>
                  </a:extLst>
                </a:gridCol>
                <a:gridCol w="1089660">
                  <a:extLst>
                    <a:ext uri="{9D8B030D-6E8A-4147-A177-3AD203B41FA5}">
                      <a16:colId xmlns:a16="http://schemas.microsoft.com/office/drawing/2014/main" xmlns="" val="3874769663"/>
                    </a:ext>
                  </a:extLst>
                </a:gridCol>
                <a:gridCol w="1510964">
                  <a:extLst>
                    <a:ext uri="{9D8B030D-6E8A-4147-A177-3AD203B41FA5}">
                      <a16:colId xmlns:a16="http://schemas.microsoft.com/office/drawing/2014/main" xmlns="" val="279180329"/>
                    </a:ext>
                  </a:extLst>
                </a:gridCol>
                <a:gridCol w="1422736">
                  <a:extLst>
                    <a:ext uri="{9D8B030D-6E8A-4147-A177-3AD203B41FA5}">
                      <a16:colId xmlns:a16="http://schemas.microsoft.com/office/drawing/2014/main" xmlns="" val="1419483341"/>
                    </a:ext>
                  </a:extLst>
                </a:gridCol>
                <a:gridCol w="1009130">
                  <a:extLst>
                    <a:ext uri="{9D8B030D-6E8A-4147-A177-3AD203B41FA5}">
                      <a16:colId xmlns:a16="http://schemas.microsoft.com/office/drawing/2014/main" xmlns=""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xmlns=""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r>
                        <a:rPr lang="en-US" sz="700" b="1" dirty="0">
                          <a:effectLst/>
                          <a:latin typeface="Calibri" panose="020F0502020204030204" pitchFamily="34" charset="0"/>
                          <a:cs typeface="Calibri" panose="020F0502020204030204" pitchFamily="34" charset="0"/>
                        </a:rPr>
                        <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smtClean="0">
                          <a:latin typeface="Calibri"/>
                          <a:cs typeface="Calibri"/>
                        </a:rPr>
                        <a:t>Increase physical activity levels amongst disadvantaged pupils and those identified as least active.</a:t>
                      </a:r>
                      <a:endParaRPr lang="en-US" sz="700" dirty="0">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smtClean="0">
                          <a:latin typeface="Calibri"/>
                          <a:cs typeface="Calibri"/>
                        </a:rPr>
                        <a:t>· Daily active play opportunities. </a:t>
                      </a:r>
                    </a:p>
                    <a:p>
                      <a:r>
                        <a:rPr lang="en-US" sz="700" dirty="0" smtClean="0">
                          <a:latin typeface="Calibri"/>
                          <a:cs typeface="Calibri"/>
                        </a:rPr>
                        <a:t>· Introduce sensory circuits. </a:t>
                      </a:r>
                    </a:p>
                    <a:p>
                      <a:r>
                        <a:rPr lang="en-US" sz="700" dirty="0" smtClean="0">
                          <a:latin typeface="Calibri"/>
                          <a:cs typeface="Calibri"/>
                        </a:rPr>
                        <a:t>· Active breakfast club. </a:t>
                      </a:r>
                    </a:p>
                    <a:p>
                      <a:r>
                        <a:rPr lang="en-US" sz="700" dirty="0" smtClean="0">
                          <a:latin typeface="Calibri"/>
                          <a:cs typeface="Calibri"/>
                        </a:rPr>
                        <a:t>· Inclusive lunchtime provision. </a:t>
                      </a:r>
                    </a:p>
                    <a:p>
                      <a:r>
                        <a:rPr lang="en-US" sz="700" dirty="0" smtClean="0">
                          <a:latin typeface="Calibri"/>
                          <a:cs typeface="Calibri"/>
                        </a:rPr>
                        <a:t>· Targeted activity clubs. </a:t>
                      </a:r>
                    </a:p>
                    <a:p>
                      <a:r>
                        <a:rPr lang="en-US" sz="700" dirty="0" smtClean="0">
                          <a:latin typeface="Calibri"/>
                          <a:cs typeface="Calibri"/>
                        </a:rPr>
                        <a:t>· Transport support where required.</a:t>
                      </a:r>
                    </a:p>
                    <a:p>
                      <a:pPr algn="l">
                        <a:lnSpc>
                          <a:spcPct val="100000"/>
                        </a:lnSpc>
                      </a:pPr>
                      <a:endParaRPr lang="en-US" sz="7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smtClean="0">
                          <a:latin typeface="Calibri"/>
                          <a:cs typeface="Calibri"/>
                        </a:rPr>
                        <a:t>· Increased daily activity. </a:t>
                      </a:r>
                    </a:p>
                    <a:p>
                      <a:r>
                        <a:rPr lang="en-US" sz="700" dirty="0" smtClean="0">
                          <a:latin typeface="Calibri"/>
                          <a:cs typeface="Calibri"/>
                        </a:rPr>
                        <a:t>· Improved concentration and readiness to learn. </a:t>
                      </a:r>
                    </a:p>
                    <a:p>
                      <a:r>
                        <a:rPr lang="en-US" sz="700" dirty="0" smtClean="0">
                          <a:latin typeface="Calibri"/>
                          <a:cs typeface="Calibri"/>
                        </a:rPr>
                        <a:t>· Improved attendance at clubs. </a:t>
                      </a:r>
                    </a:p>
                    <a:p>
                      <a:r>
                        <a:rPr lang="en-US" sz="700" dirty="0" smtClean="0">
                          <a:latin typeface="Calibri"/>
                          <a:cs typeface="Calibri"/>
                        </a:rPr>
                        <a:t>· Better emotional regulation.</a:t>
                      </a:r>
                    </a:p>
                    <a:p>
                      <a:pPr algn="l">
                        <a:lnSpc>
                          <a:spcPct val="100000"/>
                        </a:lnSpc>
                      </a:pPr>
                      <a:endParaRPr lang="en-US" sz="7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smtClean="0">
                          <a:latin typeface="Calibri"/>
                          <a:cs typeface="Calibri"/>
                        </a:rPr>
                        <a:t>· Club attendance data. </a:t>
                      </a:r>
                    </a:p>
                    <a:p>
                      <a:r>
                        <a:rPr lang="en-US" sz="700" dirty="0" smtClean="0">
                          <a:latin typeface="Calibri"/>
                          <a:cs typeface="Calibri"/>
                        </a:rPr>
                        <a:t>· Activity surveys. </a:t>
                      </a:r>
                    </a:p>
                    <a:p>
                      <a:r>
                        <a:rPr lang="en-US" sz="700" dirty="0" smtClean="0">
                          <a:latin typeface="Calibri"/>
                          <a:cs typeface="Calibri"/>
                        </a:rPr>
                        <a:t>· Sensory circuit records. </a:t>
                      </a:r>
                    </a:p>
                    <a:p>
                      <a:r>
                        <a:rPr lang="en-US" sz="700" dirty="0" smtClean="0">
                          <a:latin typeface="Calibri"/>
                          <a:cs typeface="Calibri"/>
                        </a:rPr>
                        <a:t>· Behavior logs. </a:t>
                      </a:r>
                    </a:p>
                    <a:p>
                      <a:r>
                        <a:rPr lang="en-US" sz="700" dirty="0" smtClean="0">
                          <a:latin typeface="Calibri"/>
                          <a:cs typeface="Calibri"/>
                        </a:rPr>
                        <a:t>· Attendance figures. </a:t>
                      </a:r>
                    </a:p>
                    <a:p>
                      <a:r>
                        <a:rPr lang="en-US" sz="700" dirty="0" smtClean="0">
                          <a:latin typeface="Calibri"/>
                          <a:cs typeface="Calibri"/>
                        </a:rPr>
                        <a:t>· Pupil voice</a:t>
                      </a:r>
                    </a:p>
                    <a:p>
                      <a:pPr algn="l">
                        <a:lnSpc>
                          <a:spcPct val="100000"/>
                        </a:lnSpc>
                      </a:pPr>
                      <a:endParaRPr lang="en-US" sz="7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a:cs typeface="Calibri"/>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a:ea typeface="+mn-ea"/>
                          <a:cs typeface="Calibri"/>
                        </a:rPr>
                        <a:t>Are the improvements sustainable? How?</a:t>
                      </a:r>
                      <a:endParaRPr lang="en-US" sz="700" b="1" dirty="0">
                        <a:solidFill>
                          <a:sysClr val="windowText" lastClr="000000"/>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a:ea typeface="Calibri" panose="020F0502020204030204" pitchFamily="34" charset="0"/>
                          <a:cs typeface="Calibri"/>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a:cs typeface="Calibri"/>
                        </a:rPr>
                        <a:t>Approx. cost</a:t>
                      </a:r>
                      <a:endParaRPr lang="en-GB" sz="700" b="1" dirty="0">
                        <a:solidFill>
                          <a:sysClr val="windowText" lastClr="000000"/>
                        </a:solidFill>
                        <a:effectLst/>
                        <a:latin typeface="Calibri"/>
                        <a:ea typeface="Calibri" panose="020F0502020204030204" pitchFamily="34" charset="0"/>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xmlns=""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smtClean="0">
                          <a:latin typeface="Calibri"/>
                          <a:cs typeface="Calibri"/>
                        </a:rPr>
                        <a:t>· Club attendance increased amongst disadvantaged pupils. </a:t>
                      </a:r>
                    </a:p>
                    <a:p>
                      <a:r>
                        <a:rPr lang="en-US" sz="700" dirty="0" smtClean="0">
                          <a:latin typeface="Calibri"/>
                          <a:cs typeface="Calibri"/>
                        </a:rPr>
                        <a:t>· Reduced incidents at lunchtime for some pupils. </a:t>
                      </a:r>
                    </a:p>
                    <a:p>
                      <a:r>
                        <a:rPr lang="en-US" sz="700" dirty="0" smtClean="0">
                          <a:latin typeface="Calibri"/>
                          <a:cs typeface="Calibri"/>
                        </a:rPr>
                        <a:t>· Improved classroom engagement for some pupils</a:t>
                      </a:r>
                    </a:p>
                    <a:p>
                      <a:pPr algn="l">
                        <a:lnSpc>
                          <a:spcPct val="100000"/>
                        </a:lnSpc>
                      </a:pPr>
                      <a:endParaRPr lang="en-US" sz="7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smtClean="0">
                          <a:latin typeface="Calibri"/>
                          <a:cs typeface="Calibri"/>
                        </a:rPr>
                        <a:t>· Trained support staff continue delivery. </a:t>
                      </a:r>
                    </a:p>
                    <a:p>
                      <a:r>
                        <a:rPr lang="en-US" sz="700" dirty="0" smtClean="0">
                          <a:latin typeface="Calibri"/>
                          <a:cs typeface="Calibri"/>
                        </a:rPr>
                        <a:t>· Equipment retained. </a:t>
                      </a:r>
                    </a:p>
                    <a:p>
                      <a:r>
                        <a:rPr lang="en-US" sz="700" dirty="0" smtClean="0">
                          <a:latin typeface="Calibri"/>
                          <a:cs typeface="Calibri"/>
                        </a:rPr>
                        <a:t>· Clubs built into annual provision.</a:t>
                      </a:r>
                    </a:p>
                    <a:p>
                      <a:pPr algn="l">
                        <a:lnSpc>
                          <a:spcPct val="100000"/>
                        </a:lnSpc>
                      </a:pPr>
                      <a:endParaRPr lang="en-US" sz="7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a:buChar char="•"/>
                        <a:tabLst/>
                        <a:defRPr/>
                      </a:pPr>
                      <a:r>
                        <a:rPr lang="en-US" sz="700" dirty="0" smtClean="0">
                          <a:solidFill>
                            <a:schemeClr val="tx1"/>
                          </a:solidFill>
                          <a:latin typeface="Calibri"/>
                          <a:cs typeface="Calibri"/>
                        </a:rPr>
                        <a:t>Some</a:t>
                      </a:r>
                      <a:r>
                        <a:rPr lang="en-US" sz="700" baseline="0" dirty="0" smtClean="0">
                          <a:solidFill>
                            <a:schemeClr val="tx1"/>
                          </a:solidFill>
                          <a:latin typeface="Calibri"/>
                          <a:cs typeface="Calibri"/>
                        </a:rPr>
                        <a:t> target children</a:t>
                      </a:r>
                      <a:r>
                        <a:rPr lang="en-US" sz="700" dirty="0" smtClean="0">
                          <a:solidFill>
                            <a:schemeClr val="tx1"/>
                          </a:solidFill>
                          <a:latin typeface="Calibri"/>
                          <a:cs typeface="Calibri"/>
                        </a:rPr>
                        <a:t> more engaged in physical activity</a:t>
                      </a:r>
                    </a:p>
                    <a:p>
                      <a:pPr marL="171450" marR="0" lvl="0" indent="-171450" algn="l" defTabSz="575981" rtl="0" eaLnBrk="1" fontAlgn="auto" latinLnBrk="0" hangingPunct="1">
                        <a:lnSpc>
                          <a:spcPct val="100000"/>
                        </a:lnSpc>
                        <a:spcBef>
                          <a:spcPts val="0"/>
                        </a:spcBef>
                        <a:spcAft>
                          <a:spcPts val="0"/>
                        </a:spcAft>
                        <a:buClrTx/>
                        <a:buSzTx/>
                        <a:buFont typeface="Arial"/>
                        <a:buChar char="•"/>
                        <a:tabLst/>
                        <a:defRPr/>
                      </a:pPr>
                      <a:r>
                        <a:rPr lang="en-US" sz="700" dirty="0" smtClean="0">
                          <a:solidFill>
                            <a:schemeClr val="tx1"/>
                          </a:solidFill>
                          <a:latin typeface="Calibri"/>
                          <a:cs typeface="Calibri"/>
                        </a:rPr>
                        <a:t>Some</a:t>
                      </a:r>
                      <a:r>
                        <a:rPr lang="en-US" sz="700" baseline="0" dirty="0" smtClean="0">
                          <a:solidFill>
                            <a:schemeClr val="tx1"/>
                          </a:solidFill>
                          <a:latin typeface="Calibri"/>
                          <a:cs typeface="Calibri"/>
                        </a:rPr>
                        <a:t> target children </a:t>
                      </a:r>
                      <a:r>
                        <a:rPr lang="en-US" sz="700" dirty="0" smtClean="0">
                          <a:solidFill>
                            <a:schemeClr val="tx1"/>
                          </a:solidFill>
                          <a:latin typeface="Calibri"/>
                          <a:cs typeface="Calibri"/>
                        </a:rPr>
                        <a:t>enjoy PE lessons and physical activity</a:t>
                      </a:r>
                      <a:r>
                        <a:rPr lang="en-US" sz="700" baseline="0" dirty="0" smtClean="0">
                          <a:solidFill>
                            <a:schemeClr val="tx1"/>
                          </a:solidFill>
                          <a:latin typeface="Calibri"/>
                          <a:cs typeface="Calibri"/>
                        </a:rPr>
                        <a:t> more then they did</a:t>
                      </a:r>
                      <a:endParaRPr lang="en-US" sz="700" dirty="0">
                        <a:solidFill>
                          <a:schemeClr val="tx1"/>
                        </a:solidFill>
                        <a:latin typeface="Calibri"/>
                        <a:cs typeface="Calibri"/>
                      </a:endParaRPr>
                    </a:p>
                    <a:p>
                      <a:pPr algn="l">
                        <a:lnSpc>
                          <a:spcPct val="100000"/>
                        </a:lnSpc>
                      </a:pPr>
                      <a:endParaRPr lang="en-US" sz="7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smtClean="0">
                          <a:latin typeface="Calibri"/>
                          <a:cs typeface="Calibri"/>
                        </a:rPr>
                        <a:t>· Staffing: £3,000 </a:t>
                      </a:r>
                    </a:p>
                    <a:p>
                      <a:r>
                        <a:rPr lang="en-US" sz="700" dirty="0" smtClean="0">
                          <a:latin typeface="Calibri"/>
                          <a:cs typeface="Calibri"/>
                        </a:rPr>
                        <a:t>· Equipment: £2,000</a:t>
                      </a:r>
                    </a:p>
                    <a:p>
                      <a:pPr algn="l">
                        <a:lnSpc>
                          <a:spcPct val="100000"/>
                        </a:lnSpc>
                      </a:pPr>
                      <a:endParaRPr lang="en-US" sz="700" b="1" dirty="0">
                        <a:solidFill>
                          <a:schemeClr val="tx1"/>
                        </a:solidFill>
                        <a:latin typeface="Calibri"/>
                        <a:cs typeface="Calibri"/>
                      </a:endParaRPr>
                    </a:p>
                    <a:p>
                      <a:pPr algn="l">
                        <a:lnSpc>
                          <a:spcPct val="100000"/>
                        </a:lnSpc>
                      </a:pPr>
                      <a:endParaRPr lang="en-US" sz="700" dirty="0">
                        <a:solidFill>
                          <a:schemeClr val="tx1"/>
                        </a:solidFill>
                        <a:latin typeface="Calibri"/>
                        <a:cs typeface="Calibri"/>
                      </a:endParaRPr>
                    </a:p>
                    <a:p>
                      <a:pPr algn="l">
                        <a:lnSpc>
                          <a:spcPct val="100000"/>
                        </a:lnSpc>
                      </a:pPr>
                      <a:endParaRPr lang="en-US" sz="7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2556584"/>
                  </a:ext>
                </a:extLst>
              </a:tr>
            </a:tbl>
          </a:graphicData>
        </a:graphic>
      </p:graphicFrame>
    </p:spTree>
    <p:extLst>
      <p:ext uri="{BB962C8B-B14F-4D97-AF65-F5344CB8AC3E}">
        <p14:creationId xmlns:p14="http://schemas.microsoft.com/office/powerpoint/2010/main" val="2920400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937B963-E288-A594-F73A-77BAB18F906B}"/>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xmlns="" id="{37EF1091-D9E8-F50F-C469-7DA3DEDEB30C}"/>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xmlns="" id="{D9EC24E5-DBE8-47EA-B1DE-D1192E89143D}"/>
              </a:ext>
            </a:extLst>
          </p:cNvPr>
          <p:cNvSpPr txBox="1"/>
          <p:nvPr/>
        </p:nvSpPr>
        <p:spPr>
          <a:xfrm>
            <a:off x="241825" y="208550"/>
            <a:ext cx="3559359" cy="461665"/>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r>
              <a:rPr lang="en-US" sz="1200" b="1" dirty="0" smtClean="0">
                <a:latin typeface="Calibri" panose="020F0502020204030204" pitchFamily="34" charset="0"/>
                <a:cs typeface="Calibri" panose="020F0502020204030204" pitchFamily="34" charset="0"/>
              </a:rPr>
              <a:t>: Whole school inclusion and wellbeing.</a:t>
            </a:r>
            <a:endParaRPr lang="en-US" sz="1200" b="1" dirty="0">
              <a:latin typeface="Calibri" panose="020F0502020204030204" pitchFamily="34" charset="0"/>
              <a:cs typeface="Calibri" panose="020F0502020204030204" pitchFamily="34" charset="0"/>
            </a:endParaRPr>
          </a:p>
        </p:txBody>
      </p:sp>
      <p:graphicFrame>
        <p:nvGraphicFramePr>
          <p:cNvPr id="2" name="Table 1">
            <a:extLst>
              <a:ext uri="{FF2B5EF4-FFF2-40B4-BE49-F238E27FC236}">
                <a16:creationId xmlns:a16="http://schemas.microsoft.com/office/drawing/2014/main" xmlns="" id="{0C43063D-4996-8F50-39D2-9B3391C83F21}"/>
              </a:ext>
            </a:extLst>
          </p:cNvPr>
          <p:cNvGraphicFramePr>
            <a:graphicFrameLocks noGrp="1"/>
          </p:cNvGraphicFramePr>
          <p:nvPr>
            <p:extLst>
              <p:ext uri="{D42A27DB-BD31-4B8C-83A1-F6EECF244321}">
                <p14:modId xmlns:p14="http://schemas.microsoft.com/office/powerpoint/2010/main" val="2954985375"/>
              </p:ext>
            </p:extLst>
          </p:nvPr>
        </p:nvGraphicFramePr>
        <p:xfrm>
          <a:off x="294842" y="694098"/>
          <a:ext cx="5530128" cy="3185159"/>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xmlns="" val="1397519339"/>
                    </a:ext>
                  </a:extLst>
                </a:gridCol>
                <a:gridCol w="1089660">
                  <a:extLst>
                    <a:ext uri="{9D8B030D-6E8A-4147-A177-3AD203B41FA5}">
                      <a16:colId xmlns:a16="http://schemas.microsoft.com/office/drawing/2014/main" xmlns="" val="3874769663"/>
                    </a:ext>
                  </a:extLst>
                </a:gridCol>
                <a:gridCol w="1510964">
                  <a:extLst>
                    <a:ext uri="{9D8B030D-6E8A-4147-A177-3AD203B41FA5}">
                      <a16:colId xmlns:a16="http://schemas.microsoft.com/office/drawing/2014/main" xmlns="" val="279180329"/>
                    </a:ext>
                  </a:extLst>
                </a:gridCol>
                <a:gridCol w="1422736">
                  <a:extLst>
                    <a:ext uri="{9D8B030D-6E8A-4147-A177-3AD203B41FA5}">
                      <a16:colId xmlns:a16="http://schemas.microsoft.com/office/drawing/2014/main" xmlns="" val="1419483341"/>
                    </a:ext>
                  </a:extLst>
                </a:gridCol>
                <a:gridCol w="1009130">
                  <a:extLst>
                    <a:ext uri="{9D8B030D-6E8A-4147-A177-3AD203B41FA5}">
                      <a16:colId xmlns:a16="http://schemas.microsoft.com/office/drawing/2014/main" xmlns=""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xmlns=""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r>
                        <a:rPr lang="en-US" sz="700" b="1" dirty="0">
                          <a:effectLst/>
                          <a:latin typeface="Calibri" panose="020F0502020204030204" pitchFamily="34" charset="0"/>
                          <a:cs typeface="Calibri" panose="020F0502020204030204" pitchFamily="34" charset="0"/>
                        </a:rPr>
                        <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smtClean="0">
                          <a:latin typeface="Calibri"/>
                          <a:cs typeface="Calibri"/>
                        </a:rPr>
                        <a:t>Use PE and physical activity to support wellbeing, attendance and whole school improvement.</a:t>
                      </a:r>
                      <a:endParaRPr lang="en-US" sz="800" dirty="0">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smtClean="0">
                          <a:latin typeface="Calibri"/>
                          <a:cs typeface="Calibri"/>
                        </a:rPr>
                        <a:t>· Wellbeing through movement </a:t>
                      </a:r>
                      <a:r>
                        <a:rPr lang="en-US" sz="800" dirty="0" err="1" smtClean="0">
                          <a:latin typeface="Calibri"/>
                          <a:cs typeface="Calibri"/>
                        </a:rPr>
                        <a:t>programme</a:t>
                      </a:r>
                      <a:r>
                        <a:rPr lang="en-US" sz="800" dirty="0" smtClean="0">
                          <a:latin typeface="Calibri"/>
                          <a:cs typeface="Calibri"/>
                        </a:rPr>
                        <a:t>. </a:t>
                      </a:r>
                    </a:p>
                    <a:p>
                      <a:r>
                        <a:rPr lang="en-US" sz="800" dirty="0" smtClean="0">
                          <a:latin typeface="Calibri"/>
                          <a:cs typeface="Calibri"/>
                        </a:rPr>
                        <a:t>· Daily movement breaks. </a:t>
                      </a:r>
                    </a:p>
                    <a:p>
                      <a:r>
                        <a:rPr lang="en-US" sz="800" dirty="0" smtClean="0">
                          <a:latin typeface="Calibri"/>
                          <a:cs typeface="Calibri"/>
                        </a:rPr>
                        <a:t>· Family activity events. </a:t>
                      </a:r>
                    </a:p>
                    <a:p>
                      <a:r>
                        <a:rPr lang="en-US" sz="800" dirty="0" smtClean="0">
                          <a:latin typeface="Calibri"/>
                          <a:cs typeface="Calibri"/>
                        </a:rPr>
                        <a:t>· Sports celebration assemblies. </a:t>
                      </a:r>
                    </a:p>
                    <a:p>
                      <a:r>
                        <a:rPr lang="en-US" sz="800" dirty="0" smtClean="0">
                          <a:latin typeface="Calibri"/>
                          <a:cs typeface="Calibri"/>
                        </a:rPr>
                        <a:t>· PE achievement displays. </a:t>
                      </a:r>
                    </a:p>
                    <a:p>
                      <a:r>
                        <a:rPr lang="en-US" sz="800" dirty="0" smtClean="0">
                          <a:latin typeface="Calibri"/>
                          <a:cs typeface="Calibri"/>
                        </a:rPr>
                        <a:t>· Termly inclusive sports festivals.</a:t>
                      </a:r>
                    </a:p>
                    <a:p>
                      <a:pPr algn="l">
                        <a:lnSpc>
                          <a:spcPct val="100000"/>
                        </a:lnSpc>
                      </a:pPr>
                      <a:endParaRPr lang="en-US" sz="6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smtClean="0">
                          <a:latin typeface="Calibri"/>
                          <a:cs typeface="Calibri"/>
                        </a:rPr>
                        <a:t>· Improved self-esteem. </a:t>
                      </a:r>
                    </a:p>
                    <a:p>
                      <a:r>
                        <a:rPr lang="en-US" sz="800" dirty="0" smtClean="0">
                          <a:latin typeface="Calibri"/>
                          <a:cs typeface="Calibri"/>
                        </a:rPr>
                        <a:t>· Better wellbeing. </a:t>
                      </a:r>
                    </a:p>
                    <a:p>
                      <a:r>
                        <a:rPr lang="en-US" sz="800" dirty="0" smtClean="0">
                          <a:latin typeface="Calibri"/>
                          <a:cs typeface="Calibri"/>
                        </a:rPr>
                        <a:t>· Greater parental engagement. </a:t>
                      </a:r>
                    </a:p>
                    <a:p>
                      <a:r>
                        <a:rPr lang="en-US" sz="800" dirty="0" smtClean="0">
                          <a:latin typeface="Calibri"/>
                          <a:cs typeface="Calibri"/>
                        </a:rPr>
                        <a:t>· PE valued across school.</a:t>
                      </a:r>
                    </a:p>
                    <a:p>
                      <a:pPr algn="l">
                        <a:lnSpc>
                          <a:spcPct val="100000"/>
                        </a:lnSpc>
                      </a:pPr>
                      <a:endParaRPr lang="en-US" sz="6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smtClean="0">
                          <a:latin typeface="Calibri"/>
                          <a:cs typeface="Calibri"/>
                        </a:rPr>
                        <a:t>· Attendance data. </a:t>
                      </a:r>
                    </a:p>
                    <a:p>
                      <a:r>
                        <a:rPr lang="en-US" sz="800" dirty="0" smtClean="0">
                          <a:latin typeface="Calibri"/>
                          <a:cs typeface="Calibri"/>
                        </a:rPr>
                        <a:t>· Parent questionnaires. </a:t>
                      </a:r>
                    </a:p>
                    <a:p>
                      <a:r>
                        <a:rPr lang="en-US" sz="800" dirty="0" smtClean="0">
                          <a:latin typeface="Calibri"/>
                          <a:cs typeface="Calibri"/>
                        </a:rPr>
                        <a:t>· Wellbeing surveys. </a:t>
                      </a:r>
                    </a:p>
                    <a:p>
                      <a:r>
                        <a:rPr lang="en-US" sz="800" dirty="0" smtClean="0">
                          <a:latin typeface="Calibri"/>
                          <a:cs typeface="Calibri"/>
                        </a:rPr>
                        <a:t>· Case studies. </a:t>
                      </a:r>
                    </a:p>
                    <a:p>
                      <a:r>
                        <a:rPr lang="en-US" sz="800" dirty="0" smtClean="0">
                          <a:latin typeface="Calibri"/>
                          <a:cs typeface="Calibri"/>
                        </a:rPr>
                        <a:t>· Assembly records</a:t>
                      </a:r>
                    </a:p>
                    <a:p>
                      <a:pPr algn="l">
                        <a:lnSpc>
                          <a:spcPct val="100000"/>
                        </a:lnSpc>
                      </a:pPr>
                      <a:endParaRPr lang="en-US" sz="6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a:cs typeface="Calibri"/>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a:ea typeface="+mn-ea"/>
                          <a:cs typeface="Calibri"/>
                        </a:rPr>
                        <a:t>Are the improvements sustainable? How?</a:t>
                      </a:r>
                      <a:endParaRPr lang="en-US" sz="700" b="1" dirty="0">
                        <a:solidFill>
                          <a:sysClr val="windowText" lastClr="000000"/>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a:ea typeface="Calibri" panose="020F0502020204030204" pitchFamily="34" charset="0"/>
                          <a:cs typeface="Calibri"/>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a:cs typeface="Calibri"/>
                        </a:rPr>
                        <a:t>Approx. cost</a:t>
                      </a:r>
                      <a:endParaRPr lang="en-GB" sz="700" b="1" dirty="0">
                        <a:solidFill>
                          <a:sysClr val="windowText" lastClr="000000"/>
                        </a:solidFill>
                        <a:effectLst/>
                        <a:latin typeface="Calibri"/>
                        <a:ea typeface="Calibri" panose="020F0502020204030204" pitchFamily="34" charset="0"/>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xmlns=""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smtClean="0">
                          <a:latin typeface="Calibri"/>
                          <a:cs typeface="Calibri"/>
                        </a:rPr>
                        <a:t>· 92% of pupils report enjoying PE. </a:t>
                      </a:r>
                    </a:p>
                    <a:p>
                      <a:r>
                        <a:rPr lang="en-US" sz="800" dirty="0" smtClean="0">
                          <a:latin typeface="Calibri"/>
                          <a:cs typeface="Calibri"/>
                        </a:rPr>
                        <a:t>· Improved attendance among targeted pupils. </a:t>
                      </a:r>
                    </a:p>
                    <a:p>
                      <a:r>
                        <a:rPr lang="en-US" sz="800" dirty="0" smtClean="0">
                          <a:latin typeface="Calibri"/>
                          <a:cs typeface="Calibri"/>
                        </a:rPr>
                        <a:t>· Increased family engagement</a:t>
                      </a:r>
                    </a:p>
                    <a:p>
                      <a:pPr algn="l">
                        <a:lnSpc>
                          <a:spcPct val="100000"/>
                        </a:lnSpc>
                      </a:pPr>
                      <a:endParaRPr lang="en-US" sz="45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smtClean="0">
                          <a:latin typeface="Calibri"/>
                          <a:cs typeface="Calibri"/>
                        </a:rPr>
                        <a:t>· Staff trained to deliver schemes independently. </a:t>
                      </a:r>
                    </a:p>
                    <a:p>
                      <a:r>
                        <a:rPr lang="en-US" sz="800" dirty="0" smtClean="0">
                          <a:latin typeface="Calibri"/>
                          <a:cs typeface="Calibri"/>
                        </a:rPr>
                        <a:t>· Resources embedded in school routines.</a:t>
                      </a:r>
                    </a:p>
                    <a:p>
                      <a:pPr algn="l">
                        <a:lnSpc>
                          <a:spcPct val="100000"/>
                        </a:lnSpc>
                      </a:pPr>
                      <a:endParaRPr lang="en-US" sz="6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a:cs typeface="Calibri"/>
                        </a:rPr>
                        <a:t>Add text here</a:t>
                      </a:r>
                    </a:p>
                    <a:p>
                      <a:pPr algn="l">
                        <a:lnSpc>
                          <a:spcPct val="100000"/>
                        </a:lnSpc>
                      </a:pPr>
                      <a:endParaRPr lang="en-US" sz="6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smtClean="0">
                          <a:latin typeface="Calibri"/>
                          <a:cs typeface="Calibri"/>
                        </a:rPr>
                        <a:t>· Events and awards: £1,500</a:t>
                      </a:r>
                    </a:p>
                    <a:p>
                      <a:pPr algn="l">
                        <a:lnSpc>
                          <a:spcPct val="100000"/>
                        </a:lnSpc>
                      </a:pPr>
                      <a:endParaRPr lang="en-US" sz="600" b="1" dirty="0">
                        <a:solidFill>
                          <a:schemeClr val="tx1"/>
                        </a:solidFill>
                        <a:latin typeface="Calibri"/>
                        <a:cs typeface="Calibri"/>
                      </a:endParaRPr>
                    </a:p>
                    <a:p>
                      <a:pPr algn="l">
                        <a:lnSpc>
                          <a:spcPct val="100000"/>
                        </a:lnSpc>
                      </a:pPr>
                      <a:endParaRPr lang="en-US" sz="600" dirty="0">
                        <a:solidFill>
                          <a:schemeClr val="tx1"/>
                        </a:solidFill>
                        <a:latin typeface="Calibri"/>
                        <a:cs typeface="Calibri"/>
                      </a:endParaRPr>
                    </a:p>
                    <a:p>
                      <a:pPr algn="l">
                        <a:lnSpc>
                          <a:spcPct val="100000"/>
                        </a:lnSpc>
                      </a:pPr>
                      <a:endParaRPr lang="en-US" sz="6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2556584"/>
                  </a:ext>
                </a:extLst>
              </a:tr>
            </a:tbl>
          </a:graphicData>
        </a:graphic>
      </p:graphicFrame>
    </p:spTree>
    <p:extLst>
      <p:ext uri="{BB962C8B-B14F-4D97-AF65-F5344CB8AC3E}">
        <p14:creationId xmlns:p14="http://schemas.microsoft.com/office/powerpoint/2010/main" val="2883864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1094FA2-8340-0B2B-59CD-4A0DD86358AF}"/>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xmlns="" id="{46ACC86A-8EFB-CC91-83DB-0351EA2D9A5F}"/>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xmlns="" id="{3503C286-6601-B5F6-57C4-A0836621D28E}"/>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r>
              <a:rPr lang="en-US" sz="1200" b="1" dirty="0" smtClean="0">
                <a:latin typeface="Calibri" panose="020F0502020204030204" pitchFamily="34" charset="0"/>
                <a:cs typeface="Calibri" panose="020F0502020204030204" pitchFamily="34" charset="0"/>
              </a:rPr>
              <a:t>: Broader sporting opportunities.</a:t>
            </a:r>
            <a:endParaRPr lang="en-US" sz="1200" b="1" dirty="0">
              <a:latin typeface="Calibri" panose="020F0502020204030204" pitchFamily="34" charset="0"/>
              <a:cs typeface="Calibri" panose="020F0502020204030204" pitchFamily="34" charset="0"/>
            </a:endParaRPr>
          </a:p>
        </p:txBody>
      </p:sp>
      <p:graphicFrame>
        <p:nvGraphicFramePr>
          <p:cNvPr id="2" name="Table 1">
            <a:extLst>
              <a:ext uri="{FF2B5EF4-FFF2-40B4-BE49-F238E27FC236}">
                <a16:creationId xmlns:a16="http://schemas.microsoft.com/office/drawing/2014/main" xmlns="" id="{EB5C837B-7071-41C7-EAE1-2ED2A10D5D17}"/>
              </a:ext>
            </a:extLst>
          </p:cNvPr>
          <p:cNvGraphicFramePr>
            <a:graphicFrameLocks noGrp="1"/>
          </p:cNvGraphicFramePr>
          <p:nvPr>
            <p:extLst>
              <p:ext uri="{D42A27DB-BD31-4B8C-83A1-F6EECF244321}">
                <p14:modId xmlns:p14="http://schemas.microsoft.com/office/powerpoint/2010/main" val="4166109292"/>
              </p:ext>
            </p:extLst>
          </p:nvPr>
        </p:nvGraphicFramePr>
        <p:xfrm>
          <a:off x="294842" y="694098"/>
          <a:ext cx="5530128" cy="3185159"/>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xmlns="" val="1397519339"/>
                    </a:ext>
                  </a:extLst>
                </a:gridCol>
                <a:gridCol w="1089660">
                  <a:extLst>
                    <a:ext uri="{9D8B030D-6E8A-4147-A177-3AD203B41FA5}">
                      <a16:colId xmlns:a16="http://schemas.microsoft.com/office/drawing/2014/main" xmlns="" val="3874769663"/>
                    </a:ext>
                  </a:extLst>
                </a:gridCol>
                <a:gridCol w="1510964">
                  <a:extLst>
                    <a:ext uri="{9D8B030D-6E8A-4147-A177-3AD203B41FA5}">
                      <a16:colId xmlns:a16="http://schemas.microsoft.com/office/drawing/2014/main" xmlns="" val="279180329"/>
                    </a:ext>
                  </a:extLst>
                </a:gridCol>
                <a:gridCol w="1422736">
                  <a:extLst>
                    <a:ext uri="{9D8B030D-6E8A-4147-A177-3AD203B41FA5}">
                      <a16:colId xmlns:a16="http://schemas.microsoft.com/office/drawing/2014/main" xmlns="" val="1419483341"/>
                    </a:ext>
                  </a:extLst>
                </a:gridCol>
                <a:gridCol w="1009130">
                  <a:extLst>
                    <a:ext uri="{9D8B030D-6E8A-4147-A177-3AD203B41FA5}">
                      <a16:colId xmlns:a16="http://schemas.microsoft.com/office/drawing/2014/main" xmlns=""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xmlns=""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r>
                        <a:rPr lang="en-US" sz="700" b="1" dirty="0">
                          <a:effectLst/>
                          <a:latin typeface="Calibri" panose="020F0502020204030204" pitchFamily="34" charset="0"/>
                          <a:cs typeface="Calibri" panose="020F0502020204030204" pitchFamily="34" charset="0"/>
                        </a:rPr>
                        <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smtClean="0">
                          <a:latin typeface="Calibri"/>
                          <a:cs typeface="Calibri"/>
                        </a:rPr>
                        <a:t>Provide all pupils, including SEND and physically disabled pupils, with a wider range of sporting opportunities.</a:t>
                      </a:r>
                      <a:endParaRPr lang="en-US" sz="800" dirty="0">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smtClean="0">
                          <a:latin typeface="Calibri"/>
                          <a:cs typeface="Calibri"/>
                        </a:rPr>
                        <a:t>· </a:t>
                      </a:r>
                      <a:r>
                        <a:rPr lang="en-US" sz="800" dirty="0" err="1" smtClean="0">
                          <a:latin typeface="Calibri"/>
                          <a:cs typeface="Calibri"/>
                        </a:rPr>
                        <a:t>Boccia</a:t>
                      </a:r>
                      <a:r>
                        <a:rPr lang="en-US" sz="800" dirty="0" smtClean="0">
                          <a:latin typeface="Calibri"/>
                          <a:cs typeface="Calibri"/>
                        </a:rPr>
                        <a:t>. </a:t>
                      </a:r>
                    </a:p>
                    <a:p>
                      <a:r>
                        <a:rPr lang="en-US" sz="800" dirty="0" smtClean="0">
                          <a:latin typeface="Calibri"/>
                          <a:cs typeface="Calibri"/>
                        </a:rPr>
                        <a:t>· New Age </a:t>
                      </a:r>
                      <a:r>
                        <a:rPr lang="en-US" sz="800" dirty="0" err="1" smtClean="0">
                          <a:latin typeface="Calibri"/>
                          <a:cs typeface="Calibri"/>
                        </a:rPr>
                        <a:t>Kurling</a:t>
                      </a:r>
                      <a:r>
                        <a:rPr lang="en-US" sz="800" dirty="0" smtClean="0">
                          <a:latin typeface="Calibri"/>
                          <a:cs typeface="Calibri"/>
                        </a:rPr>
                        <a:t>. </a:t>
                      </a:r>
                    </a:p>
                    <a:p>
                      <a:r>
                        <a:rPr lang="en-US" sz="800" dirty="0" smtClean="0">
                          <a:latin typeface="Calibri"/>
                          <a:cs typeface="Calibri"/>
                        </a:rPr>
                        <a:t>· Inclusive football. </a:t>
                      </a:r>
                    </a:p>
                    <a:p>
                      <a:r>
                        <a:rPr lang="en-US" sz="800" dirty="0" smtClean="0">
                          <a:latin typeface="Calibri"/>
                          <a:cs typeface="Calibri"/>
                        </a:rPr>
                        <a:t>· Archery. </a:t>
                      </a:r>
                    </a:p>
                    <a:p>
                      <a:r>
                        <a:rPr lang="en-US" sz="800" dirty="0" smtClean="0">
                          <a:latin typeface="Calibri"/>
                          <a:cs typeface="Calibri"/>
                        </a:rPr>
                        <a:t>· Dance. </a:t>
                      </a:r>
                    </a:p>
                    <a:p>
                      <a:r>
                        <a:rPr lang="en-US" sz="800" dirty="0" smtClean="0">
                          <a:latin typeface="Calibri"/>
                          <a:cs typeface="Calibri"/>
                        </a:rPr>
                        <a:t>· Yoga. </a:t>
                      </a:r>
                    </a:p>
                    <a:p>
                      <a:r>
                        <a:rPr lang="en-US" sz="800" dirty="0" smtClean="0">
                          <a:latin typeface="Calibri"/>
                          <a:cs typeface="Calibri"/>
                        </a:rPr>
                        <a:t>· Wheelchair sports experiences. </a:t>
                      </a:r>
                    </a:p>
                    <a:p>
                      <a:r>
                        <a:rPr lang="en-US" sz="800" dirty="0" smtClean="0">
                          <a:latin typeface="Calibri"/>
                          <a:cs typeface="Calibri"/>
                        </a:rPr>
                        <a:t>· Specialist coaching providers.</a:t>
                      </a:r>
                    </a:p>
                    <a:p>
                      <a:pPr algn="l">
                        <a:lnSpc>
                          <a:spcPct val="100000"/>
                        </a:lnSpc>
                      </a:pPr>
                      <a:endParaRPr lang="en-US" sz="6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smtClean="0">
                          <a:latin typeface="Calibri"/>
                          <a:cs typeface="Calibri"/>
                        </a:rPr>
                        <a:t>· Increased participation. </a:t>
                      </a:r>
                    </a:p>
                    <a:p>
                      <a:r>
                        <a:rPr lang="en-US" sz="800" dirty="0" smtClean="0">
                          <a:latin typeface="Calibri"/>
                          <a:cs typeface="Calibri"/>
                        </a:rPr>
                        <a:t>· Greater confidence. </a:t>
                      </a:r>
                    </a:p>
                    <a:p>
                      <a:r>
                        <a:rPr lang="en-US" sz="800" dirty="0" smtClean="0">
                          <a:latin typeface="Calibri"/>
                          <a:cs typeface="Calibri"/>
                        </a:rPr>
                        <a:t>· Reduced barriers. </a:t>
                      </a:r>
                    </a:p>
                    <a:p>
                      <a:r>
                        <a:rPr lang="en-US" sz="800" dirty="0" smtClean="0">
                          <a:latin typeface="Calibri"/>
                          <a:cs typeface="Calibri"/>
                        </a:rPr>
                        <a:t>· More girls and SEND pupils represented.</a:t>
                      </a:r>
                    </a:p>
                    <a:p>
                      <a:pPr algn="l">
                        <a:lnSpc>
                          <a:spcPct val="100000"/>
                        </a:lnSpc>
                      </a:pPr>
                      <a:endParaRPr lang="en-US" sz="6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smtClean="0">
                          <a:latin typeface="Calibri"/>
                          <a:cs typeface="Calibri"/>
                        </a:rPr>
                        <a:t>· Club registers. </a:t>
                      </a:r>
                    </a:p>
                    <a:p>
                      <a:r>
                        <a:rPr lang="en-US" sz="800" dirty="0" smtClean="0">
                          <a:latin typeface="Calibri"/>
                          <a:cs typeface="Calibri"/>
                        </a:rPr>
                        <a:t>· Participation analysis by SEND, gender and pupil premium. </a:t>
                      </a:r>
                    </a:p>
                    <a:p>
                      <a:r>
                        <a:rPr lang="en-US" sz="800" dirty="0" smtClean="0">
                          <a:latin typeface="Calibri"/>
                          <a:cs typeface="Calibri"/>
                        </a:rPr>
                        <a:t>· Pupil voice. </a:t>
                      </a:r>
                    </a:p>
                    <a:p>
                      <a:r>
                        <a:rPr lang="en-US" sz="800" dirty="0" smtClean="0">
                          <a:latin typeface="Calibri"/>
                          <a:cs typeface="Calibri"/>
                        </a:rPr>
                        <a:t>· Photographs. </a:t>
                      </a:r>
                    </a:p>
                    <a:p>
                      <a:r>
                        <a:rPr lang="en-US" sz="800" dirty="0" smtClean="0">
                          <a:latin typeface="Calibri"/>
                          <a:cs typeface="Calibri"/>
                        </a:rPr>
                        <a:t>· Competition entries</a:t>
                      </a:r>
                    </a:p>
                    <a:p>
                      <a:pPr algn="l">
                        <a:lnSpc>
                          <a:spcPct val="100000"/>
                        </a:lnSpc>
                      </a:pPr>
                      <a:endParaRPr lang="en-US" sz="6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a:cs typeface="Calibri"/>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a:ea typeface="+mn-ea"/>
                          <a:cs typeface="Calibri"/>
                        </a:rPr>
                        <a:t>Are the improvements sustainable? How?</a:t>
                      </a:r>
                      <a:endParaRPr lang="en-US" sz="700" b="1" dirty="0">
                        <a:solidFill>
                          <a:sysClr val="windowText" lastClr="000000"/>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a:ea typeface="Calibri" panose="020F0502020204030204" pitchFamily="34" charset="0"/>
                          <a:cs typeface="Calibri"/>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a:cs typeface="Calibri"/>
                        </a:rPr>
                        <a:t>Approx. cost</a:t>
                      </a:r>
                      <a:endParaRPr lang="en-GB" sz="700" b="1" dirty="0">
                        <a:solidFill>
                          <a:sysClr val="windowText" lastClr="000000"/>
                        </a:solidFill>
                        <a:effectLst/>
                        <a:latin typeface="Calibri"/>
                        <a:ea typeface="Calibri" panose="020F0502020204030204" pitchFamily="34" charset="0"/>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xmlns=""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smtClean="0">
                          <a:latin typeface="Calibri"/>
                          <a:cs typeface="Calibri"/>
                        </a:rPr>
                        <a:t>· Increase in SEND pupils attending at least one club. </a:t>
                      </a:r>
                    </a:p>
                    <a:p>
                      <a:r>
                        <a:rPr lang="en-US" sz="800" dirty="0" smtClean="0">
                          <a:latin typeface="Calibri"/>
                          <a:cs typeface="Calibri"/>
                        </a:rPr>
                        <a:t>· Girls' participation increased</a:t>
                      </a:r>
                      <a:r>
                        <a:rPr lang="en-US" sz="800" baseline="0" dirty="0" smtClean="0">
                          <a:latin typeface="Calibri"/>
                          <a:cs typeface="Calibri"/>
                        </a:rPr>
                        <a:t> </a:t>
                      </a:r>
                      <a:r>
                        <a:rPr lang="en-US" sz="800" dirty="0" smtClean="0">
                          <a:latin typeface="Calibri"/>
                          <a:cs typeface="Calibri"/>
                        </a:rPr>
                        <a:t>significantly</a:t>
                      </a:r>
                      <a:r>
                        <a:rPr lang="en-US" sz="800" baseline="0" dirty="0" smtClean="0">
                          <a:latin typeface="Calibri"/>
                          <a:cs typeface="Calibri"/>
                        </a:rPr>
                        <a:t> in clubs</a:t>
                      </a:r>
                      <a:endParaRPr lang="en-US" sz="800" dirty="0" smtClean="0">
                        <a:latin typeface="Calibri"/>
                        <a:cs typeface="Calibri"/>
                      </a:endParaRPr>
                    </a:p>
                    <a:p>
                      <a:pPr algn="l">
                        <a:lnSpc>
                          <a:spcPct val="100000"/>
                        </a:lnSpc>
                      </a:pPr>
                      <a:endParaRPr lang="en-US" sz="45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smtClean="0">
                          <a:latin typeface="Calibri"/>
                          <a:cs typeface="Calibri"/>
                        </a:rPr>
                        <a:t>· Staff trained to continue activities. </a:t>
                      </a:r>
                    </a:p>
                    <a:p>
                      <a:r>
                        <a:rPr lang="en-US" sz="800" dirty="0" smtClean="0">
                          <a:latin typeface="Calibri"/>
                          <a:cs typeface="Calibri"/>
                        </a:rPr>
                        <a:t>· Equipment purchased for future years.</a:t>
                      </a:r>
                    </a:p>
                    <a:p>
                      <a:pPr algn="l">
                        <a:lnSpc>
                          <a:spcPct val="100000"/>
                        </a:lnSpc>
                      </a:pPr>
                      <a:endParaRPr lang="en-US" sz="6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a:buChar char="•"/>
                        <a:tabLst/>
                        <a:defRPr/>
                      </a:pPr>
                      <a:r>
                        <a:rPr lang="en-US" sz="700" dirty="0" smtClean="0">
                          <a:solidFill>
                            <a:schemeClr val="tx1"/>
                          </a:solidFill>
                          <a:latin typeface="Calibri"/>
                          <a:cs typeface="Calibri"/>
                        </a:rPr>
                        <a:t>More children are signing up for clubs</a:t>
                      </a:r>
                    </a:p>
                    <a:p>
                      <a:pPr marL="171450" marR="0" lvl="0" indent="-171450" algn="l" defTabSz="575981" rtl="0" eaLnBrk="1" fontAlgn="auto" latinLnBrk="0" hangingPunct="1">
                        <a:lnSpc>
                          <a:spcPct val="100000"/>
                        </a:lnSpc>
                        <a:spcBef>
                          <a:spcPts val="0"/>
                        </a:spcBef>
                        <a:spcAft>
                          <a:spcPts val="0"/>
                        </a:spcAft>
                        <a:buClrTx/>
                        <a:buSzTx/>
                        <a:buFont typeface="Arial"/>
                        <a:buChar char="•"/>
                        <a:tabLst/>
                        <a:defRPr/>
                      </a:pPr>
                      <a:r>
                        <a:rPr lang="en-US" sz="700" dirty="0" smtClean="0">
                          <a:solidFill>
                            <a:schemeClr val="tx1"/>
                          </a:solidFill>
                          <a:latin typeface="Calibri"/>
                          <a:cs typeface="Calibri"/>
                        </a:rPr>
                        <a:t>Children showing good levels of engagement in PE lessons</a:t>
                      </a:r>
                    </a:p>
                    <a:p>
                      <a:pPr marL="171450" marR="0" lvl="0" indent="-171450" algn="l" defTabSz="575981" rtl="0" eaLnBrk="1" fontAlgn="auto" latinLnBrk="0" hangingPunct="1">
                        <a:lnSpc>
                          <a:spcPct val="100000"/>
                        </a:lnSpc>
                        <a:spcBef>
                          <a:spcPts val="0"/>
                        </a:spcBef>
                        <a:spcAft>
                          <a:spcPts val="0"/>
                        </a:spcAft>
                        <a:buClrTx/>
                        <a:buSzTx/>
                        <a:buFont typeface="Arial"/>
                        <a:buChar char="•"/>
                        <a:tabLst/>
                        <a:defRPr/>
                      </a:pPr>
                      <a:r>
                        <a:rPr lang="en-US" sz="700" dirty="0" smtClean="0">
                          <a:solidFill>
                            <a:schemeClr val="tx1"/>
                          </a:solidFill>
                          <a:latin typeface="Calibri"/>
                          <a:cs typeface="Calibri"/>
                        </a:rPr>
                        <a:t>Classes engaging in Wickham cluster events</a:t>
                      </a:r>
                      <a:endParaRPr lang="en-US" sz="700" dirty="0">
                        <a:solidFill>
                          <a:schemeClr val="tx1"/>
                        </a:solidFill>
                        <a:latin typeface="Calibri"/>
                        <a:cs typeface="Calibri"/>
                      </a:endParaRPr>
                    </a:p>
                    <a:p>
                      <a:pPr algn="l">
                        <a:lnSpc>
                          <a:spcPct val="100000"/>
                        </a:lnSpc>
                      </a:pPr>
                      <a:endParaRPr lang="en-US" sz="6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800" dirty="0" smtClean="0">
                          <a:latin typeface="Calibri"/>
                          <a:cs typeface="Calibri"/>
                        </a:rPr>
                        <a:t>· Specialist coaching: £3,500 </a:t>
                      </a:r>
                    </a:p>
                    <a:p>
                      <a:r>
                        <a:rPr lang="en-US" sz="800" dirty="0" smtClean="0">
                          <a:latin typeface="Calibri"/>
                          <a:cs typeface="Calibri"/>
                        </a:rPr>
                        <a:t>· Equipment: £2,500</a:t>
                      </a:r>
                    </a:p>
                    <a:p>
                      <a:pPr algn="l">
                        <a:lnSpc>
                          <a:spcPct val="100000"/>
                        </a:lnSpc>
                      </a:pPr>
                      <a:endParaRPr lang="en-US" sz="600" dirty="0">
                        <a:solidFill>
                          <a:schemeClr val="tx1"/>
                        </a:solidFill>
                        <a:latin typeface="Calibri"/>
                        <a:cs typeface="Calibri"/>
                      </a:endParaRPr>
                    </a:p>
                    <a:p>
                      <a:pPr algn="l">
                        <a:lnSpc>
                          <a:spcPct val="100000"/>
                        </a:lnSpc>
                      </a:pPr>
                      <a:endParaRPr lang="en-US" sz="6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2556584"/>
                  </a:ext>
                </a:extLst>
              </a:tr>
            </a:tbl>
          </a:graphicData>
        </a:graphic>
      </p:graphicFrame>
    </p:spTree>
    <p:extLst>
      <p:ext uri="{BB962C8B-B14F-4D97-AF65-F5344CB8AC3E}">
        <p14:creationId xmlns:p14="http://schemas.microsoft.com/office/powerpoint/2010/main" val="2536211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DDF2AFC-9A7C-DB8D-90BA-312A1E67F5A5}"/>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xmlns="" id="{66EA4D50-E9BD-B19E-DF26-D7A38A9C06EF}"/>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xmlns="" id="{7415927F-87F2-05EB-8DD1-359F1166BACC}"/>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r>
              <a:rPr lang="en-US" sz="1200" b="1" dirty="0" smtClean="0">
                <a:latin typeface="Calibri" panose="020F0502020204030204" pitchFamily="34" charset="0"/>
                <a:cs typeface="Calibri" panose="020F0502020204030204" pitchFamily="34" charset="0"/>
              </a:rPr>
              <a:t>: Inclusive competition</a:t>
            </a:r>
            <a:endParaRPr lang="en-US" sz="1200" b="1" dirty="0">
              <a:latin typeface="Calibri" panose="020F0502020204030204" pitchFamily="34" charset="0"/>
              <a:cs typeface="Calibri" panose="020F0502020204030204" pitchFamily="34" charset="0"/>
            </a:endParaRPr>
          </a:p>
        </p:txBody>
      </p:sp>
      <p:graphicFrame>
        <p:nvGraphicFramePr>
          <p:cNvPr id="2" name="Table 1">
            <a:extLst>
              <a:ext uri="{FF2B5EF4-FFF2-40B4-BE49-F238E27FC236}">
                <a16:creationId xmlns:a16="http://schemas.microsoft.com/office/drawing/2014/main" xmlns="" id="{6FC2DE98-3E8B-8664-0AF1-4BC465269E4A}"/>
              </a:ext>
            </a:extLst>
          </p:cNvPr>
          <p:cNvGraphicFramePr>
            <a:graphicFrameLocks noGrp="1"/>
          </p:cNvGraphicFramePr>
          <p:nvPr>
            <p:extLst>
              <p:ext uri="{D42A27DB-BD31-4B8C-83A1-F6EECF244321}">
                <p14:modId xmlns:p14="http://schemas.microsoft.com/office/powerpoint/2010/main" val="66972070"/>
              </p:ext>
            </p:extLst>
          </p:nvPr>
        </p:nvGraphicFramePr>
        <p:xfrm>
          <a:off x="294842" y="694098"/>
          <a:ext cx="5530128" cy="3185159"/>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xmlns="" val="1397519339"/>
                    </a:ext>
                  </a:extLst>
                </a:gridCol>
                <a:gridCol w="1089660">
                  <a:extLst>
                    <a:ext uri="{9D8B030D-6E8A-4147-A177-3AD203B41FA5}">
                      <a16:colId xmlns:a16="http://schemas.microsoft.com/office/drawing/2014/main" xmlns="" val="3874769663"/>
                    </a:ext>
                  </a:extLst>
                </a:gridCol>
                <a:gridCol w="1510964">
                  <a:extLst>
                    <a:ext uri="{9D8B030D-6E8A-4147-A177-3AD203B41FA5}">
                      <a16:colId xmlns:a16="http://schemas.microsoft.com/office/drawing/2014/main" xmlns="" val="279180329"/>
                    </a:ext>
                  </a:extLst>
                </a:gridCol>
                <a:gridCol w="1422736">
                  <a:extLst>
                    <a:ext uri="{9D8B030D-6E8A-4147-A177-3AD203B41FA5}">
                      <a16:colId xmlns:a16="http://schemas.microsoft.com/office/drawing/2014/main" xmlns="" val="1419483341"/>
                    </a:ext>
                  </a:extLst>
                </a:gridCol>
                <a:gridCol w="1009130">
                  <a:extLst>
                    <a:ext uri="{9D8B030D-6E8A-4147-A177-3AD203B41FA5}">
                      <a16:colId xmlns:a16="http://schemas.microsoft.com/office/drawing/2014/main" xmlns=""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xmlns=""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r>
                        <a:rPr lang="en-US" sz="700" b="1" dirty="0">
                          <a:effectLst/>
                          <a:latin typeface="Calibri" panose="020F0502020204030204" pitchFamily="34" charset="0"/>
                          <a:cs typeface="Calibri" panose="020F0502020204030204" pitchFamily="34" charset="0"/>
                        </a:rPr>
                        <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smtClean="0">
                          <a:latin typeface="Calibri"/>
                          <a:cs typeface="Calibri"/>
                        </a:rPr>
                        <a:t>Increase the participation of SEND, disadvantaged and physically disabled pupils in competitive sport</a:t>
                      </a:r>
                      <a:endParaRPr lang="en-US" sz="700" dirty="0">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smtClean="0">
                          <a:latin typeface="Calibri"/>
                          <a:cs typeface="Calibri"/>
                        </a:rPr>
                        <a:t>· Attend inclusive School Games events. </a:t>
                      </a:r>
                    </a:p>
                    <a:p>
                      <a:r>
                        <a:rPr lang="en-US" sz="700" dirty="0" smtClean="0">
                          <a:latin typeface="Calibri"/>
                          <a:cs typeface="Calibri"/>
                        </a:rPr>
                        <a:t>· Host SEND festivals. </a:t>
                      </a:r>
                    </a:p>
                    <a:p>
                      <a:r>
                        <a:rPr lang="en-US" sz="700" dirty="0" smtClean="0">
                          <a:latin typeface="Calibri"/>
                          <a:cs typeface="Calibri"/>
                        </a:rPr>
                        <a:t>· Intra-school competitions. </a:t>
                      </a:r>
                    </a:p>
                    <a:p>
                      <a:r>
                        <a:rPr lang="en-US" sz="700" dirty="0" smtClean="0">
                          <a:latin typeface="Calibri"/>
                          <a:cs typeface="Calibri"/>
                        </a:rPr>
                        <a:t>· Develop sports leaders. </a:t>
                      </a:r>
                    </a:p>
                    <a:p>
                      <a:r>
                        <a:rPr lang="en-US" sz="700" dirty="0" smtClean="0">
                          <a:latin typeface="Calibri"/>
                          <a:cs typeface="Calibri"/>
                        </a:rPr>
                        <a:t>· Introduce personal challenge competitions.</a:t>
                      </a:r>
                    </a:p>
                    <a:p>
                      <a:pPr algn="l">
                        <a:lnSpc>
                          <a:spcPct val="100000"/>
                        </a:lnSpc>
                      </a:pPr>
                      <a:endParaRPr lang="en-US" sz="7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smtClean="0">
                          <a:latin typeface="Calibri"/>
                          <a:cs typeface="Calibri"/>
                        </a:rPr>
                        <a:t>· More pupils represent school. </a:t>
                      </a:r>
                    </a:p>
                    <a:p>
                      <a:r>
                        <a:rPr lang="en-US" sz="700" dirty="0" smtClean="0">
                          <a:latin typeface="Calibri"/>
                          <a:cs typeface="Calibri"/>
                        </a:rPr>
                        <a:t>· Improved confidence and resilience. </a:t>
                      </a:r>
                    </a:p>
                    <a:p>
                      <a:r>
                        <a:rPr lang="en-US" sz="700" dirty="0" smtClean="0">
                          <a:latin typeface="Calibri"/>
                          <a:cs typeface="Calibri"/>
                        </a:rPr>
                        <a:t>· Greater sense of belonging. </a:t>
                      </a:r>
                    </a:p>
                    <a:p>
                      <a:r>
                        <a:rPr lang="en-US" sz="700" dirty="0" smtClean="0">
                          <a:latin typeface="Calibri"/>
                          <a:cs typeface="Calibri"/>
                        </a:rPr>
                        <a:t>· Improved leadership opportunities.</a:t>
                      </a:r>
                    </a:p>
                    <a:p>
                      <a:pPr algn="l">
                        <a:lnSpc>
                          <a:spcPct val="100000"/>
                        </a:lnSpc>
                      </a:pPr>
                      <a:endParaRPr lang="en-US" sz="7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smtClean="0">
                          <a:latin typeface="Calibri"/>
                          <a:cs typeface="Calibri"/>
                        </a:rPr>
                        <a:t>· Competition registers. </a:t>
                      </a:r>
                    </a:p>
                    <a:p>
                      <a:r>
                        <a:rPr lang="en-US" sz="700" dirty="0" smtClean="0">
                          <a:latin typeface="Calibri"/>
                          <a:cs typeface="Calibri"/>
                        </a:rPr>
                        <a:t>· School Games Mark evidence. </a:t>
                      </a:r>
                    </a:p>
                    <a:p>
                      <a:r>
                        <a:rPr lang="en-US" sz="700" dirty="0" smtClean="0">
                          <a:latin typeface="Calibri"/>
                          <a:cs typeface="Calibri"/>
                        </a:rPr>
                        <a:t>· Pupil voice. </a:t>
                      </a:r>
                    </a:p>
                    <a:p>
                      <a:r>
                        <a:rPr lang="en-US" sz="700" dirty="0" smtClean="0">
                          <a:latin typeface="Calibri"/>
                          <a:cs typeface="Calibri"/>
                        </a:rPr>
                        <a:t>· Sports leader records. </a:t>
                      </a:r>
                    </a:p>
                    <a:p>
                      <a:r>
                        <a:rPr lang="en-US" sz="700" dirty="0" smtClean="0">
                          <a:latin typeface="Calibri"/>
                          <a:cs typeface="Calibri"/>
                        </a:rPr>
                        <a:t>· Photographs and reports.</a:t>
                      </a:r>
                    </a:p>
                    <a:p>
                      <a:pPr algn="l">
                        <a:lnSpc>
                          <a:spcPct val="100000"/>
                        </a:lnSpc>
                      </a:pPr>
                      <a:endParaRPr lang="en-US" sz="7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a:cs typeface="Calibri"/>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a:ea typeface="+mn-ea"/>
                          <a:cs typeface="Calibri"/>
                        </a:rPr>
                        <a:t>Are the improvements sustainable? How?</a:t>
                      </a:r>
                      <a:endParaRPr lang="en-US" sz="700" b="1" dirty="0">
                        <a:solidFill>
                          <a:sysClr val="windowText" lastClr="000000"/>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a:ea typeface="Calibri" panose="020F0502020204030204" pitchFamily="34" charset="0"/>
                          <a:cs typeface="Calibri"/>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a:cs typeface="Calibri"/>
                        </a:rPr>
                        <a:t>Approx. cost</a:t>
                      </a:r>
                      <a:endParaRPr lang="en-GB" sz="700" b="1" dirty="0">
                        <a:solidFill>
                          <a:sysClr val="windowText" lastClr="000000"/>
                        </a:solidFill>
                        <a:effectLst/>
                        <a:latin typeface="Calibri"/>
                        <a:ea typeface="Calibri" panose="020F0502020204030204" pitchFamily="34" charset="0"/>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xmlns=""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smtClean="0">
                          <a:latin typeface="Calibri"/>
                          <a:cs typeface="Calibri"/>
                        </a:rPr>
                        <a:t>· Participation in competitions increased from 45 pupils to 120 pupils. </a:t>
                      </a:r>
                    </a:p>
                    <a:p>
                      <a:r>
                        <a:rPr lang="en-US" sz="700" dirty="0" smtClean="0">
                          <a:latin typeface="Calibri"/>
                          <a:cs typeface="Calibri"/>
                        </a:rPr>
                        <a:t>· SEND representation doubled. </a:t>
                      </a:r>
                    </a:p>
                    <a:p>
                      <a:r>
                        <a:rPr lang="en-US" sz="700" dirty="0" smtClean="0">
                          <a:latin typeface="Calibri"/>
                          <a:cs typeface="Calibri"/>
                        </a:rPr>
                        <a:t>· Increased confidence reported by pupils and parents.</a:t>
                      </a:r>
                    </a:p>
                    <a:p>
                      <a:pPr algn="l">
                        <a:lnSpc>
                          <a:spcPct val="100000"/>
                        </a:lnSpc>
                      </a:pPr>
                      <a:endParaRPr lang="en-US" sz="7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smtClean="0">
                          <a:latin typeface="Calibri"/>
                          <a:cs typeface="Calibri"/>
                        </a:rPr>
                        <a:t>· Annual competition calendar established. </a:t>
                      </a:r>
                    </a:p>
                    <a:p>
                      <a:r>
                        <a:rPr lang="en-US" sz="700" dirty="0" smtClean="0">
                          <a:latin typeface="Calibri"/>
                          <a:cs typeface="Calibri"/>
                        </a:rPr>
                        <a:t>· Sports leaders train successors each year.</a:t>
                      </a:r>
                    </a:p>
                    <a:p>
                      <a:pPr algn="l">
                        <a:lnSpc>
                          <a:spcPct val="100000"/>
                        </a:lnSpc>
                      </a:pPr>
                      <a:endParaRPr lang="en-US" sz="7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solidFill>
                            <a:schemeClr val="tx1"/>
                          </a:solidFill>
                          <a:latin typeface="Calibri"/>
                          <a:cs typeface="Calibri"/>
                        </a:rPr>
                        <a:t>Add text here</a:t>
                      </a:r>
                    </a:p>
                    <a:p>
                      <a:pPr algn="l">
                        <a:lnSpc>
                          <a:spcPct val="100000"/>
                        </a:lnSpc>
                      </a:pPr>
                      <a:endParaRPr lang="en-US" sz="7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smtClean="0">
                          <a:latin typeface="Calibri"/>
                          <a:cs typeface="Calibri"/>
                        </a:rPr>
                        <a:t>· Transport: £2,000 </a:t>
                      </a:r>
                    </a:p>
                    <a:p>
                      <a:r>
                        <a:rPr lang="en-US" sz="700" dirty="0" smtClean="0">
                          <a:latin typeface="Calibri"/>
                          <a:cs typeface="Calibri"/>
                        </a:rPr>
                        <a:t>· Entry fees: £500 </a:t>
                      </a:r>
                    </a:p>
                    <a:p>
                      <a:r>
                        <a:rPr lang="en-US" sz="700" dirty="0" smtClean="0">
                          <a:latin typeface="Calibri"/>
                          <a:cs typeface="Calibri"/>
                        </a:rPr>
                        <a:t>· Staff release: £1,000</a:t>
                      </a:r>
                    </a:p>
                    <a:p>
                      <a:pPr algn="l">
                        <a:lnSpc>
                          <a:spcPct val="100000"/>
                        </a:lnSpc>
                      </a:pPr>
                      <a:endParaRPr lang="en-US" sz="700" b="1" dirty="0">
                        <a:solidFill>
                          <a:schemeClr val="tx1"/>
                        </a:solidFill>
                        <a:latin typeface="Calibri"/>
                        <a:cs typeface="Calibri"/>
                      </a:endParaRPr>
                    </a:p>
                    <a:p>
                      <a:pPr algn="l">
                        <a:lnSpc>
                          <a:spcPct val="100000"/>
                        </a:lnSpc>
                      </a:pPr>
                      <a:endParaRPr lang="en-US" sz="700" dirty="0">
                        <a:solidFill>
                          <a:schemeClr val="tx1"/>
                        </a:solidFill>
                        <a:latin typeface="Calibri"/>
                        <a:cs typeface="Calibri"/>
                      </a:endParaRPr>
                    </a:p>
                    <a:p>
                      <a:pPr algn="l">
                        <a:lnSpc>
                          <a:spcPct val="100000"/>
                        </a:lnSpc>
                      </a:pPr>
                      <a:endParaRPr lang="en-US" sz="700" dirty="0">
                        <a:solidFill>
                          <a:schemeClr val="tx1"/>
                        </a:solidFill>
                        <a:latin typeface="Calibri"/>
                        <a:cs typeface="Calibri"/>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2556584"/>
                  </a:ext>
                </a:extLst>
              </a:tr>
            </a:tbl>
          </a:graphicData>
        </a:graphic>
      </p:graphicFrame>
    </p:spTree>
    <p:extLst>
      <p:ext uri="{BB962C8B-B14F-4D97-AF65-F5344CB8AC3E}">
        <p14:creationId xmlns:p14="http://schemas.microsoft.com/office/powerpoint/2010/main" val="1720532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B99847C-2B42-CB6E-A3A8-FBC53086DBEA}"/>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xmlns="" id="{480D0268-9FFC-E12D-3361-CE303B154D08}"/>
              </a:ext>
            </a:extLst>
          </p:cNvPr>
          <p:cNvPicPr>
            <a:picLocks noChangeAspect="1"/>
          </p:cNvPicPr>
          <p:nvPr/>
        </p:nvPicPr>
        <p:blipFill>
          <a:blip r:embed="rId2"/>
          <a:stretch>
            <a:fillRect/>
          </a:stretch>
        </p:blipFill>
        <p:spPr>
          <a:xfrm>
            <a:off x="-23749" y="0"/>
            <a:ext cx="6187224" cy="4322536"/>
          </a:xfrm>
          <a:prstGeom prst="rect">
            <a:avLst/>
          </a:prstGeom>
        </p:spPr>
      </p:pic>
      <p:sp>
        <p:nvSpPr>
          <p:cNvPr id="4" name="TextBox 3">
            <a:extLst>
              <a:ext uri="{FF2B5EF4-FFF2-40B4-BE49-F238E27FC236}">
                <a16:creationId xmlns:a16="http://schemas.microsoft.com/office/drawing/2014/main" xmlns="" id="{61BAB802-43D4-8699-5757-2F1FE911345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sp>
        <p:nvSpPr>
          <p:cNvPr id="2" name="Rectangle 1">
            <a:extLst>
              <a:ext uri="{FF2B5EF4-FFF2-40B4-BE49-F238E27FC236}">
                <a16:creationId xmlns:a16="http://schemas.microsoft.com/office/drawing/2014/main" xmlns="" id="{839CA36D-C1F1-EC25-6FEA-2CE3AA0EF20F}"/>
              </a:ext>
            </a:extLst>
          </p:cNvPr>
          <p:cNvSpPr/>
          <p:nvPr/>
        </p:nvSpPr>
        <p:spPr>
          <a:xfrm>
            <a:off x="146584" y="167948"/>
            <a:ext cx="5870308" cy="439325"/>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xmlns="" id="{290DCC7D-37B2-168B-8CF8-B93E9B7FE518}"/>
              </a:ext>
            </a:extLst>
          </p:cNvPr>
          <p:cNvSpPr txBox="1"/>
          <p:nvPr/>
        </p:nvSpPr>
        <p:spPr>
          <a:xfrm>
            <a:off x="-37709" y="172166"/>
            <a:ext cx="6187224" cy="215444"/>
          </a:xfrm>
          <a:prstGeom prst="rect">
            <a:avLst/>
          </a:prstGeom>
          <a:noFill/>
        </p:spPr>
        <p:txBody>
          <a:bodyPr wrap="square">
            <a:spAutoFit/>
          </a:bodyPr>
          <a:lstStyle/>
          <a:p>
            <a:pPr algn="ctr">
              <a:buNone/>
            </a:pPr>
            <a:r>
              <a:rPr lang="en-GB" sz="800" b="1" dirty="0">
                <a:effectLst/>
                <a:latin typeface="Calibri" panose="020F0502020204030204" pitchFamily="34" charset="0"/>
                <a:ea typeface="Calibri" panose="020F0502020204030204" pitchFamily="34" charset="0"/>
              </a:rPr>
              <a:t>This page has been left blank for any notes or supporting information.</a:t>
            </a:r>
            <a:endParaRPr lang="en-GB" sz="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606010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5C66DBE-18A7-A19C-92D3-CC996F62974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xmlns="" id="{7CAAD77C-C201-D385-6F94-B57DFA3AC955}"/>
              </a:ext>
            </a:extLst>
          </p:cNvPr>
          <p:cNvPicPr>
            <a:picLocks noChangeAspect="1"/>
          </p:cNvPicPr>
          <p:nvPr/>
        </p:nvPicPr>
        <p:blipFill>
          <a:blip r:embed="rId2"/>
          <a:stretch>
            <a:fillRect/>
          </a:stretch>
        </p:blipFill>
        <p:spPr>
          <a:xfrm>
            <a:off x="0" y="-2948"/>
            <a:ext cx="6154057" cy="4325484"/>
          </a:xfrm>
          <a:prstGeom prst="rect">
            <a:avLst/>
          </a:prstGeom>
        </p:spPr>
      </p:pic>
      <p:sp>
        <p:nvSpPr>
          <p:cNvPr id="2" name="TextBox 1">
            <a:extLst>
              <a:ext uri="{FF2B5EF4-FFF2-40B4-BE49-F238E27FC236}">
                <a16:creationId xmlns:a16="http://schemas.microsoft.com/office/drawing/2014/main" xmlns="" id="{D74AD989-60DA-E3F8-4931-F4AB2DA34FC1}"/>
              </a:ext>
            </a:extLst>
          </p:cNvPr>
          <p:cNvSpPr txBox="1"/>
          <p:nvPr/>
        </p:nvSpPr>
        <p:spPr>
          <a:xfrm>
            <a:off x="241825" y="211597"/>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PE and sport premium monitoring and tracking form</a:t>
            </a:r>
            <a:r>
              <a:rPr lang="en-GB" sz="1200" b="1" dirty="0">
                <a:latin typeface="Calibri" panose="020F0502020204030204" pitchFamily="34" charset="0"/>
                <a:cs typeface="Calibri" panose="020F0502020204030204" pitchFamily="34" charset="0"/>
              </a:rPr>
              <a:t> </a:t>
            </a:r>
            <a:endParaRPr lang="en-US" sz="1200" b="1" dirty="0">
              <a:latin typeface="Calibri" panose="020F0502020204030204" pitchFamily="34" charset="0"/>
              <a:cs typeface="Calibri" panose="020F0502020204030204" pitchFamily="34" charset="0"/>
            </a:endParaRPr>
          </a:p>
        </p:txBody>
      </p:sp>
      <p:sp>
        <p:nvSpPr>
          <p:cNvPr id="6" name="Text Box 2">
            <a:extLst>
              <a:ext uri="{FF2B5EF4-FFF2-40B4-BE49-F238E27FC236}">
                <a16:creationId xmlns:a16="http://schemas.microsoft.com/office/drawing/2014/main" xmlns="" id="{E75BBE26-0E13-8E2A-5BAF-A450B00A85BD}"/>
              </a:ext>
            </a:extLst>
          </p:cNvPr>
          <p:cNvSpPr txBox="1">
            <a:spLocks noChangeArrowheads="1"/>
          </p:cNvSpPr>
          <p:nvPr/>
        </p:nvSpPr>
        <p:spPr bwMode="auto">
          <a:xfrm>
            <a:off x="241825" y="693328"/>
            <a:ext cx="5787500" cy="3424476"/>
          </a:xfrm>
          <a:prstGeom prst="rect">
            <a:avLst/>
          </a:prstGeom>
          <a:solidFill>
            <a:srgbClr val="FFFFFF"/>
          </a:solidFill>
          <a:ln w="9525">
            <a:solidFill>
              <a:schemeClr val="bg1"/>
            </a:solidFill>
            <a:miter lim="800000"/>
            <a:headEnd/>
            <a:tailEnd/>
          </a:ln>
        </p:spPr>
        <p:txBody>
          <a:bodyPr rot="0" vert="horz" wrap="square" lIns="91440" tIns="45720" rIns="91440" bIns="45720" anchor="t" anchorCtr="0">
            <a:noAutofit/>
          </a:bodyPr>
          <a:lstStyle/>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It is intended that this template should be used as preparation for the completion of the statutory DfE PE and sport premium digital expenditure reporting return. You can upload data (including swimming) from this template onto this platform once it becomes accessible.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template is a working document that you can amend and update during the year.</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Before you decide how you are going to use the funding for this academic year you should reflect and evaluate the impact of your use of you PE and sport premium funding in 2024/25.</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should use your evaluation of last year’s funding to help you decide what to do this academic year, how you will do it, and what impact you expect it to have.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All spending of the funding must conform with the terms outlined in the conditions of grant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summative digital expenditure reporting from June 2026 will continue to include swimming and water safety information. PE and sport premium funding can be used to provide top-up lessons, where necessary, to ensure pupils meet national curriculum swimming requirements</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To ensure funding is used effectively and based on your school’s needs; guidance and examples of best practice across schools can be found here.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use the funding to make additional and sustainable improvements to the PE and sport in your school.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develop and add to the PESSPA activities that your school already offers.</a:t>
            </a:r>
          </a:p>
          <a:p>
            <a:pPr marR="312420">
              <a:lnSpc>
                <a:spcPct val="124000"/>
              </a:lnSpc>
              <a:spcBef>
                <a:spcPts val="5"/>
              </a:spcBef>
              <a:buNone/>
            </a:pPr>
            <a:endParaRPr lang="en-GB" sz="850" dirty="0">
              <a:effectLst/>
              <a:latin typeface="Calibri" panose="020F0502020204030204" pitchFamily="34" charset="0"/>
              <a:ea typeface="Calibri" panose="020F0502020204030204" pitchFamily="34" charset="0"/>
              <a:cs typeface="Calibri" panose="020F0502020204030204" pitchFamily="34" charset="0"/>
            </a:endParaRPr>
          </a:p>
          <a:p>
            <a:pPr marL="73025" marR="312420">
              <a:lnSpc>
                <a:spcPct val="124000"/>
              </a:lnSpc>
              <a:spcBef>
                <a:spcPts val="5"/>
              </a:spcBef>
              <a:buNone/>
            </a:pPr>
            <a:r>
              <a:rPr lang="en-US" sz="850" b="1" dirty="0">
                <a:effectLst/>
                <a:latin typeface="Calibri" panose="020F0502020204030204" pitchFamily="34" charset="0"/>
                <a:ea typeface="Calibri" panose="020F0502020204030204" pitchFamily="34" charset="0"/>
                <a:cs typeface="Calibri" panose="020F0502020204030204" pitchFamily="34" charset="0"/>
              </a:rPr>
              <a:t>Useful Links:</a:t>
            </a:r>
            <a:endParaRPr lang="en-GB" sz="850" b="1" dirty="0">
              <a:latin typeface="Calibri" panose="020F0502020204030204" pitchFamily="34" charset="0"/>
              <a:ea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3"/>
              </a:rPr>
              <a:t>PE and sport premium for primary schools - GOV.UK</a:t>
            </a:r>
            <a:endParaRPr lang="en-GB" sz="900" dirty="0">
              <a:latin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4"/>
              </a:rPr>
              <a:t>PE and sport premium: conditions of grant 2025 to 2026 - GOV.UK</a:t>
            </a:r>
            <a:endParaRPr lang="en-GB" sz="85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49483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8DD0551-469A-DEBD-2409-100B2C306D33}"/>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xmlns="" id="{653D601A-6B9B-B24F-954C-6D0ACC4C5EDD}"/>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xmlns="" id="{DBBFD564-002E-61DE-9DBD-A3D6F53646DD}"/>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sp>
        <p:nvSpPr>
          <p:cNvPr id="6" name="TextBox 5">
            <a:extLst>
              <a:ext uri="{FF2B5EF4-FFF2-40B4-BE49-F238E27FC236}">
                <a16:creationId xmlns:a16="http://schemas.microsoft.com/office/drawing/2014/main" xmlns="" id="{61D9F60F-F13B-1086-50C1-85D73CC0740F}"/>
              </a:ext>
            </a:extLst>
          </p:cNvPr>
          <p:cNvSpPr txBox="1"/>
          <p:nvPr/>
        </p:nvSpPr>
        <p:spPr>
          <a:xfrm>
            <a:off x="241825" y="635438"/>
            <a:ext cx="5684413" cy="893130"/>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t>Take some time to reflect on your intent, implementation and impact from last academic year to celebrate your wins but to also think about improvements for the year ahead.</a:t>
            </a:r>
          </a:p>
          <a:p>
            <a:pPr marL="171450" indent="-171450">
              <a:lnSpc>
                <a:spcPct val="124000"/>
              </a:lnSpc>
              <a:buFont typeface="Arial" panose="020B0604020202020204" pitchFamily="34" charset="0"/>
              <a:buChar char="•"/>
            </a:pPr>
            <a:r>
              <a:rPr lang="en-US" sz="850" dirty="0"/>
              <a:t>You do not need to complete every box. Just record the information that is key to your school's priorities and areas of focus.</a:t>
            </a:r>
          </a:p>
          <a:p>
            <a:pPr>
              <a:lnSpc>
                <a:spcPct val="124000"/>
              </a:lnSpc>
            </a:pPr>
            <a:r>
              <a:rPr lang="en-US" sz="850" b="1" i="1" dirty="0"/>
              <a:t>Remember</a:t>
            </a:r>
            <a:r>
              <a:rPr lang="en-US" sz="850" i="1" dirty="0"/>
              <a:t> - Be clear about how you focused spending on key groups such as SEND, girls and disadvantaged pupils. </a:t>
            </a:r>
          </a:p>
        </p:txBody>
      </p:sp>
      <p:graphicFrame>
        <p:nvGraphicFramePr>
          <p:cNvPr id="10" name="Table 9">
            <a:extLst>
              <a:ext uri="{FF2B5EF4-FFF2-40B4-BE49-F238E27FC236}">
                <a16:creationId xmlns:a16="http://schemas.microsoft.com/office/drawing/2014/main" xmlns="" id="{065D4AC4-7957-AA62-C1A0-FE4F2CF00CA3}"/>
              </a:ext>
            </a:extLst>
          </p:cNvPr>
          <p:cNvGraphicFramePr>
            <a:graphicFrameLocks noGrp="1"/>
          </p:cNvGraphicFramePr>
          <p:nvPr>
            <p:extLst>
              <p:ext uri="{D42A27DB-BD31-4B8C-83A1-F6EECF244321}">
                <p14:modId xmlns:p14="http://schemas.microsoft.com/office/powerpoint/2010/main" val="1861234439"/>
              </p:ext>
            </p:extLst>
          </p:nvPr>
        </p:nvGraphicFramePr>
        <p:xfrm>
          <a:off x="294842" y="1573450"/>
          <a:ext cx="5530128" cy="2420807"/>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xmlns="" val="1397519339"/>
                    </a:ext>
                  </a:extLst>
                </a:gridCol>
                <a:gridCol w="2010284">
                  <a:extLst>
                    <a:ext uri="{9D8B030D-6E8A-4147-A177-3AD203B41FA5}">
                      <a16:colId xmlns:a16="http://schemas.microsoft.com/office/drawing/2014/main" xmlns="" val="279180329"/>
                    </a:ext>
                  </a:extLst>
                </a:gridCol>
                <a:gridCol w="1807857">
                  <a:extLst>
                    <a:ext uri="{9D8B030D-6E8A-4147-A177-3AD203B41FA5}">
                      <a16:colId xmlns:a16="http://schemas.microsoft.com/office/drawing/2014/main" xmlns=""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3"/>
                        </a:rPr>
                        <a:t>Swimming and Water Safety</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xmlns=""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Swim competently, confidently and proficiently over a distance of at least 25 </a:t>
                      </a:r>
                      <a:r>
                        <a:rPr lang="en-US" sz="700" dirty="0" err="1">
                          <a:effectLst/>
                          <a:latin typeface="Calibri" panose="020F0502020204030204" pitchFamily="34" charset="0"/>
                          <a:cs typeface="Calibri" panose="020F0502020204030204" pitchFamily="34" charset="0"/>
                        </a:rPr>
                        <a:t>metres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GB" sz="7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10 children passed level 1</a:t>
                      </a:r>
                      <a:endParaRPr lang="en-US" sz="100" dirty="0">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4 children refused to go into the big pool even though they had progressed to that stage</a:t>
                      </a:r>
                      <a:endParaRPr lang="en-US" sz="100" dirty="0">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Use a range of strokes effectively (for example, front crawl, backstroke and breaststroke)</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8 children passed level 2</a:t>
                      </a:r>
                      <a:endParaRPr lang="en-US" sz="100" dirty="0">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b="0" i="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From Sept to July, learners had a lot of changes in swimming coaches using different swimming approaches</a:t>
                      </a:r>
                      <a:endParaRPr lang="en-US" sz="200" dirty="0">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dirty="0">
                          <a:effectLst/>
                          <a:latin typeface="Calibri" panose="020F0502020204030204" pitchFamily="34" charset="0"/>
                          <a:cs typeface="Calibri" panose="020F0502020204030204" pitchFamily="34" charset="0"/>
                        </a:rPr>
                        <a:t>Perform safe self-rescue in different water-based situations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GB" sz="700" b="0" i="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12 children passed level 3</a:t>
                      </a:r>
                    </a:p>
                    <a:p>
                      <a:r>
                        <a:rPr lang="en-GB" sz="700" b="0" i="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8 children passed all KS2 Criteria</a:t>
                      </a:r>
                    </a:p>
                    <a:p>
                      <a:r>
                        <a:rPr lang="en-GB" sz="700" b="0" i="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​A range of equipment was used in both pools for learners to use effectively.</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On occasions children were waiting poolside for coach, as coach was changing clothes </a:t>
                      </a:r>
                      <a:r>
                        <a:rPr lang="en-GB" sz="700" kern="1200" dirty="0" err="1">
                          <a:solidFill>
                            <a:schemeClr val="dk1"/>
                          </a:solidFill>
                          <a:effectLst/>
                          <a:latin typeface="Calibri" panose="020F0502020204030204" pitchFamily="34" charset="0"/>
                          <a:ea typeface="Calibri" panose="020F0502020204030204" pitchFamily="34" charset="0"/>
                          <a:cs typeface="Calibri" panose="020F0502020204030204" pitchFamily="34" charset="0"/>
                        </a:rPr>
                        <a:t>approx</a:t>
                      </a:r>
                      <a:r>
                        <a:rPr lang="en-GB" sz="7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 5 minutes +</a:t>
                      </a:r>
                      <a:endParaRPr lang="en-US" sz="200" dirty="0">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873458530"/>
                  </a:ext>
                </a:extLst>
              </a:tr>
            </a:tbl>
          </a:graphicData>
        </a:graphic>
      </p:graphicFrame>
    </p:spTree>
    <p:extLst>
      <p:ext uri="{BB962C8B-B14F-4D97-AF65-F5344CB8AC3E}">
        <p14:creationId xmlns:p14="http://schemas.microsoft.com/office/powerpoint/2010/main" val="19124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DA5B673-A646-6C19-D15A-944B76414D73}"/>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xmlns="" id="{B56A260E-BF05-0A5C-4E38-14F45B4DA304}"/>
              </a:ext>
            </a:extLst>
          </p:cNvPr>
          <p:cNvPicPr>
            <a:picLocks noChangeAspect="1"/>
          </p:cNvPicPr>
          <p:nvPr/>
        </p:nvPicPr>
        <p:blipFill>
          <a:blip r:embed="rId2"/>
          <a:stretch>
            <a:fillRect/>
          </a:stretch>
        </p:blipFill>
        <p:spPr>
          <a:xfrm>
            <a:off x="-26726" y="0"/>
            <a:ext cx="6173264" cy="4322536"/>
          </a:xfrm>
          <a:prstGeom prst="rect">
            <a:avLst/>
          </a:prstGeom>
        </p:spPr>
      </p:pic>
      <p:sp>
        <p:nvSpPr>
          <p:cNvPr id="4" name="TextBox 3">
            <a:extLst>
              <a:ext uri="{FF2B5EF4-FFF2-40B4-BE49-F238E27FC236}">
                <a16:creationId xmlns:a16="http://schemas.microsoft.com/office/drawing/2014/main" xmlns="" id="{58774285-6350-5F9D-309A-493EA80BAD9B}"/>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xmlns="" id="{BB7A6755-CF87-7230-570A-7309BBAF653F}"/>
              </a:ext>
            </a:extLst>
          </p:cNvPr>
          <p:cNvGraphicFramePr>
            <a:graphicFrameLocks noGrp="1"/>
          </p:cNvGraphicFramePr>
          <p:nvPr>
            <p:extLst>
              <p:ext uri="{D42A27DB-BD31-4B8C-83A1-F6EECF244321}">
                <p14:modId xmlns:p14="http://schemas.microsoft.com/office/powerpoint/2010/main" val="346262519"/>
              </p:ext>
            </p:extLst>
          </p:nvPr>
        </p:nvGraphicFramePr>
        <p:xfrm>
          <a:off x="201820" y="631508"/>
          <a:ext cx="5530128" cy="3474720"/>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xmlns="" val="1397519339"/>
                    </a:ext>
                  </a:extLst>
                </a:gridCol>
                <a:gridCol w="2010284">
                  <a:extLst>
                    <a:ext uri="{9D8B030D-6E8A-4147-A177-3AD203B41FA5}">
                      <a16:colId xmlns:a16="http://schemas.microsoft.com/office/drawing/2014/main" xmlns="" val="279180329"/>
                    </a:ext>
                  </a:extLst>
                </a:gridCol>
                <a:gridCol w="1807857">
                  <a:extLst>
                    <a:ext uri="{9D8B030D-6E8A-4147-A177-3AD203B41FA5}">
                      <a16:colId xmlns:a16="http://schemas.microsoft.com/office/drawing/2014/main" xmlns="" val="1532179531"/>
                    </a:ext>
                  </a:extLst>
                </a:gridCol>
              </a:tblGrid>
              <a:tr h="226247">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xmlns=""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Increasing confidence, knowledge and skills of all staff in teaching PE and sporting activities prioritising CPD and training where needed</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indent="-171450">
                        <a:buFont typeface="Arial"/>
                        <a:buChar char="•"/>
                      </a:pPr>
                      <a:r>
                        <a:rPr lang="en-US" sz="700" dirty="0" smtClean="0">
                          <a:latin typeface="Calibri" panose="020F0502020204030204" pitchFamily="34" charset="0"/>
                          <a:cs typeface="Calibri" panose="020F0502020204030204" pitchFamily="34" charset="0"/>
                        </a:rPr>
                        <a:t>The introduction of Complete PE gave staff a much broader subject knowledge </a:t>
                      </a:r>
                    </a:p>
                    <a:p>
                      <a:pPr marL="171450" indent="-171450">
                        <a:buFont typeface="Arial"/>
                        <a:buChar char="•"/>
                      </a:pPr>
                      <a:r>
                        <a:rPr lang="en-US" sz="700" dirty="0" smtClean="0">
                          <a:latin typeface="Calibri" panose="020F0502020204030204" pitchFamily="34" charset="0"/>
                          <a:cs typeface="Calibri" panose="020F0502020204030204" pitchFamily="34" charset="0"/>
                        </a:rPr>
                        <a:t>The</a:t>
                      </a:r>
                      <a:r>
                        <a:rPr lang="en-US" sz="700" baseline="0" dirty="0" smtClean="0">
                          <a:latin typeface="Calibri" panose="020F0502020204030204" pitchFamily="34" charset="0"/>
                          <a:cs typeface="Calibri" panose="020F0502020204030204" pitchFamily="34" charset="0"/>
                        </a:rPr>
                        <a:t> smaller steps in planning provided by Complete PE improved staff subject knowledge</a:t>
                      </a: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a:buChar char="•"/>
                        <a:tabLst/>
                        <a:defRPr/>
                      </a:pPr>
                      <a:r>
                        <a:rPr lang="en-US" sz="700" dirty="0" smtClean="0">
                          <a:latin typeface="Calibri" panose="020F0502020204030204" pitchFamily="34" charset="0"/>
                          <a:cs typeface="Calibri" panose="020F0502020204030204" pitchFamily="34" charset="0"/>
                        </a:rPr>
                        <a:t>Change of staffing across the year</a:t>
                      </a:r>
                      <a:r>
                        <a:rPr lang="en-US" sz="700" baseline="0" dirty="0" smtClean="0">
                          <a:latin typeface="Calibri" panose="020F0502020204030204" pitchFamily="34" charset="0"/>
                          <a:cs typeface="Calibri" panose="020F0502020204030204" pitchFamily="34" charset="0"/>
                        </a:rPr>
                        <a:t> meant some staff weren’t as confident in teaching as others.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Increasing engagement of all pupils in regular physical activity and sporting activities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a:buChar char="•"/>
                        <a:tabLst/>
                        <a:defRPr/>
                      </a:pPr>
                      <a:r>
                        <a:rPr lang="en-US" sz="700" dirty="0" smtClean="0">
                          <a:latin typeface="Calibri" panose="020F0502020204030204" pitchFamily="34" charset="0"/>
                          <a:cs typeface="Calibri" panose="020F0502020204030204" pitchFamily="34" charset="0"/>
                        </a:rPr>
                        <a:t>Introduced a daily 30</a:t>
                      </a:r>
                      <a:r>
                        <a:rPr lang="en-US" sz="700" baseline="0" dirty="0" smtClean="0">
                          <a:latin typeface="Calibri" panose="020F0502020204030204" pitchFamily="34" charset="0"/>
                          <a:cs typeface="Calibri" panose="020F0502020204030204" pitchFamily="34" charset="0"/>
                        </a:rPr>
                        <a:t> minutes outside for all Early Years children at the end of each day to promote physical activity. Children were calmer during the home time transition and behavior improved. </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a:buChar char="•"/>
                        <a:tabLst/>
                        <a:defRPr/>
                      </a:pPr>
                      <a:r>
                        <a:rPr lang="en-US" sz="700" dirty="0" smtClean="0">
                          <a:latin typeface="Calibri" panose="020F0502020204030204" pitchFamily="34" charset="0"/>
                          <a:cs typeface="Calibri" panose="020F0502020204030204" pitchFamily="34" charset="0"/>
                        </a:rPr>
                        <a:t>Lunch time and break times need planned to</a:t>
                      </a:r>
                      <a:r>
                        <a:rPr lang="en-US" sz="700" baseline="0" dirty="0" smtClean="0">
                          <a:latin typeface="Calibri" panose="020F0502020204030204" pitchFamily="34" charset="0"/>
                          <a:cs typeface="Calibri" panose="020F0502020204030204" pitchFamily="34" charset="0"/>
                        </a:rPr>
                        <a:t> engage KS2 girls in physical activity during those times</a:t>
                      </a: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97850329"/>
                  </a:ext>
                </a:extLst>
              </a:tr>
            </a:tbl>
          </a:graphicData>
        </a:graphic>
      </p:graphicFrame>
    </p:spTree>
    <p:extLst>
      <p:ext uri="{BB962C8B-B14F-4D97-AF65-F5344CB8AC3E}">
        <p14:creationId xmlns:p14="http://schemas.microsoft.com/office/powerpoint/2010/main" val="2755977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8053B42-8C81-4DE7-625E-17DE05AD0C22}"/>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xmlns="" id="{3AC1E9C2-1C91-6BAC-5047-CE0493D42E70}"/>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xmlns="" id="{6E532BB3-3E8C-8C2B-D49F-407DAA50D1D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xmlns="" id="{F9BDBC17-CD2E-90F4-A5E7-9D45B87765A4}"/>
              </a:ext>
            </a:extLst>
          </p:cNvPr>
          <p:cNvGraphicFramePr>
            <a:graphicFrameLocks noGrp="1"/>
          </p:cNvGraphicFramePr>
          <p:nvPr>
            <p:extLst>
              <p:ext uri="{D42A27DB-BD31-4B8C-83A1-F6EECF244321}">
                <p14:modId xmlns:p14="http://schemas.microsoft.com/office/powerpoint/2010/main" val="1295244463"/>
              </p:ext>
            </p:extLst>
          </p:nvPr>
        </p:nvGraphicFramePr>
        <p:xfrm>
          <a:off x="304799" y="633397"/>
          <a:ext cx="5530128" cy="3459480"/>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xmlns="" val="1397519339"/>
                    </a:ext>
                  </a:extLst>
                </a:gridCol>
                <a:gridCol w="2010284">
                  <a:extLst>
                    <a:ext uri="{9D8B030D-6E8A-4147-A177-3AD203B41FA5}">
                      <a16:colId xmlns:a16="http://schemas.microsoft.com/office/drawing/2014/main" xmlns="" val="279180329"/>
                    </a:ext>
                  </a:extLst>
                </a:gridCol>
                <a:gridCol w="1807857">
                  <a:extLst>
                    <a:ext uri="{9D8B030D-6E8A-4147-A177-3AD203B41FA5}">
                      <a16:colId xmlns:a16="http://schemas.microsoft.com/office/drawing/2014/main" xmlns="" val="1532179531"/>
                    </a:ext>
                  </a:extLst>
                </a:gridCol>
              </a:tblGrid>
              <a:tr h="226247">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xmlns=""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b="0" dirty="0">
                          <a:effectLst/>
                          <a:latin typeface="Calibri" panose="020F0502020204030204" pitchFamily="34" charset="0"/>
                          <a:cs typeface="Calibri" panose="020F0502020204030204" pitchFamily="34" charset="0"/>
                        </a:rPr>
                        <a:t>Raising the profile of PE and sport across the school, to support whole school improvement</a:t>
                      </a:r>
                      <a:endParaRPr lang="en-US" sz="700" b="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indent="-171450">
                        <a:buFont typeface="Arial"/>
                        <a:buChar char="•"/>
                      </a:pPr>
                      <a:r>
                        <a:rPr lang="en-US" sz="700" dirty="0" smtClean="0">
                          <a:latin typeface="Calibri" panose="020F0502020204030204" pitchFamily="34" charset="0"/>
                          <a:cs typeface="Calibri" panose="020F0502020204030204" pitchFamily="34" charset="0"/>
                        </a:rPr>
                        <a:t>Regular</a:t>
                      </a:r>
                      <a:r>
                        <a:rPr lang="en-US" sz="700" baseline="0" dirty="0" smtClean="0">
                          <a:latin typeface="Calibri" panose="020F0502020204030204" pitchFamily="34" charset="0"/>
                          <a:cs typeface="Calibri" panose="020F0502020204030204" pitchFamily="34" charset="0"/>
                        </a:rPr>
                        <a:t> social media and website posts promoting the successes at each sporting event</a:t>
                      </a:r>
                    </a:p>
                    <a:p>
                      <a:pPr marL="171450" indent="-171450">
                        <a:buFont typeface="Arial"/>
                        <a:buChar char="•"/>
                      </a:pPr>
                      <a:r>
                        <a:rPr lang="en-US" sz="700" baseline="0" dirty="0" smtClean="0">
                          <a:latin typeface="Calibri" panose="020F0502020204030204" pitchFamily="34" charset="0"/>
                          <a:cs typeface="Calibri" panose="020F0502020204030204" pitchFamily="34" charset="0"/>
                        </a:rPr>
                        <a:t>Parents invited to attend events to spectate and support</a:t>
                      </a: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a:buChar char="•"/>
                        <a:tabLst/>
                        <a:defRPr/>
                      </a:pPr>
                      <a:r>
                        <a:rPr lang="en-US" sz="700" dirty="0" smtClean="0">
                          <a:latin typeface="Calibri" panose="020F0502020204030204" pitchFamily="34" charset="0"/>
                          <a:cs typeface="Calibri" panose="020F0502020204030204" pitchFamily="34" charset="0"/>
                        </a:rPr>
                        <a:t>We need to look at raising the profile</a:t>
                      </a:r>
                      <a:r>
                        <a:rPr lang="en-US" sz="700" baseline="0" dirty="0" smtClean="0">
                          <a:latin typeface="Calibri" panose="020F0502020204030204" pitchFamily="34" charset="0"/>
                          <a:cs typeface="Calibri" panose="020F0502020204030204" pitchFamily="34" charset="0"/>
                        </a:rPr>
                        <a:t> of PE within early Years by introducing a weekly dedicated PE lesson</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4. </a:t>
                      </a:r>
                      <a:r>
                        <a:rPr lang="en-US" sz="700" dirty="0">
                          <a:effectLst/>
                          <a:latin typeface="Calibri" panose="020F0502020204030204" pitchFamily="34" charset="0"/>
                          <a:cs typeface="Calibri" panose="020F0502020204030204" pitchFamily="34" charset="0"/>
                        </a:rPr>
                        <a:t>Offer a broader and more equal experience of a range of sports and physical activities to all pupils and ensure equal access to sport for boys and girls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a:buChar char="•"/>
                        <a:tabLst/>
                        <a:defRPr/>
                      </a:pPr>
                      <a:r>
                        <a:rPr lang="en-US" sz="700" dirty="0" smtClean="0">
                          <a:latin typeface="Calibri" panose="020F0502020204030204" pitchFamily="34" charset="0"/>
                          <a:cs typeface="Calibri" panose="020F0502020204030204" pitchFamily="34" charset="0"/>
                        </a:rPr>
                        <a:t>Coaches ran after school clubs in a range of sports</a:t>
                      </a:r>
                    </a:p>
                    <a:p>
                      <a:pPr marL="171450" marR="0" lvl="0" indent="-171450" algn="l" defTabSz="575981" rtl="0" eaLnBrk="1" fontAlgn="auto" latinLnBrk="0" hangingPunct="1">
                        <a:lnSpc>
                          <a:spcPct val="100000"/>
                        </a:lnSpc>
                        <a:spcBef>
                          <a:spcPts val="0"/>
                        </a:spcBef>
                        <a:spcAft>
                          <a:spcPts val="0"/>
                        </a:spcAft>
                        <a:buClrTx/>
                        <a:buSzTx/>
                        <a:buFont typeface="Arial"/>
                        <a:buChar char="•"/>
                        <a:tabLst/>
                        <a:defRPr/>
                      </a:pPr>
                      <a:r>
                        <a:rPr lang="en-US" sz="700" dirty="0" smtClean="0">
                          <a:latin typeface="Calibri" panose="020F0502020204030204" pitchFamily="34" charset="0"/>
                          <a:cs typeface="Calibri" panose="020F0502020204030204" pitchFamily="34" charset="0"/>
                        </a:rPr>
                        <a:t>The new PE curriculum allowed children the opportunity to experience</a:t>
                      </a:r>
                      <a:r>
                        <a:rPr lang="en-US" sz="700" baseline="0" dirty="0" smtClean="0">
                          <a:latin typeface="Calibri" panose="020F0502020204030204" pitchFamily="34" charset="0"/>
                          <a:cs typeface="Calibri" panose="020F0502020204030204" pitchFamily="34" charset="0"/>
                        </a:rPr>
                        <a:t> 10 different sports throughout the academic year</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575981" rtl="0" eaLnBrk="1" fontAlgn="auto" latinLnBrk="0" hangingPunct="1">
                        <a:lnSpc>
                          <a:spcPct val="100000"/>
                        </a:lnSpc>
                        <a:spcBef>
                          <a:spcPts val="0"/>
                        </a:spcBef>
                        <a:spcAft>
                          <a:spcPts val="0"/>
                        </a:spcAft>
                        <a:buClrTx/>
                        <a:buSzTx/>
                        <a:buFont typeface="Arial"/>
                        <a:buChar char="•"/>
                        <a:tabLst/>
                        <a:defRPr/>
                      </a:pPr>
                      <a:r>
                        <a:rPr lang="en-US" sz="700" dirty="0" smtClean="0">
                          <a:latin typeface="Calibri" panose="020F0502020204030204" pitchFamily="34" charset="0"/>
                          <a:cs typeface="Calibri" panose="020F0502020204030204" pitchFamily="34" charset="0"/>
                        </a:rPr>
                        <a:t>KS2</a:t>
                      </a:r>
                      <a:r>
                        <a:rPr lang="en-US" sz="700" baseline="0" dirty="0" smtClean="0">
                          <a:latin typeface="Calibri" panose="020F0502020204030204" pitchFamily="34" charset="0"/>
                          <a:cs typeface="Calibri" panose="020F0502020204030204" pitchFamily="34" charset="0"/>
                        </a:rPr>
                        <a:t> girls still reluctant to take part in PE after school clubs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5. </a:t>
                      </a:r>
                      <a:r>
                        <a:rPr lang="en-US" sz="700" dirty="0">
                          <a:effectLst/>
                          <a:latin typeface="Calibri" panose="020F0502020204030204" pitchFamily="34" charset="0"/>
                          <a:cs typeface="Calibri" panose="020F0502020204030204" pitchFamily="34" charset="0"/>
                        </a:rPr>
                        <a:t>Increasing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indent="-171450">
                        <a:buFont typeface="Arial"/>
                        <a:buChar char="•"/>
                      </a:pPr>
                      <a:r>
                        <a:rPr lang="en-US" sz="700" dirty="0" smtClean="0">
                          <a:latin typeface="Calibri" panose="020F0502020204030204" pitchFamily="34" charset="0"/>
                          <a:cs typeface="Calibri" panose="020F0502020204030204" pitchFamily="34" charset="0"/>
                        </a:rPr>
                        <a:t>All</a:t>
                      </a:r>
                      <a:r>
                        <a:rPr lang="en-US" sz="700" baseline="0" dirty="0" smtClean="0">
                          <a:latin typeface="Calibri" panose="020F0502020204030204" pitchFamily="34" charset="0"/>
                          <a:cs typeface="Calibri" panose="020F0502020204030204" pitchFamily="34" charset="0"/>
                        </a:rPr>
                        <a:t> children attended a competitive sporting event at </a:t>
                      </a:r>
                      <a:r>
                        <a:rPr lang="en-US" sz="700" baseline="0" dirty="0" err="1" smtClean="0">
                          <a:latin typeface="Calibri" panose="020F0502020204030204" pitchFamily="34" charset="0"/>
                          <a:cs typeface="Calibri" panose="020F0502020204030204" pitchFamily="34" charset="0"/>
                        </a:rPr>
                        <a:t>Whickham</a:t>
                      </a:r>
                      <a:r>
                        <a:rPr lang="en-US" sz="700" baseline="0" dirty="0" smtClean="0">
                          <a:latin typeface="Calibri" panose="020F0502020204030204" pitchFamily="34" charset="0"/>
                          <a:cs typeface="Calibri" panose="020F0502020204030204" pitchFamily="34" charset="0"/>
                        </a:rPr>
                        <a:t> school</a:t>
                      </a:r>
                    </a:p>
                    <a:p>
                      <a:pPr marL="171450" indent="-171450">
                        <a:buFont typeface="Arial"/>
                        <a:buChar char="•"/>
                      </a:pPr>
                      <a:r>
                        <a:rPr lang="en-US" sz="700" baseline="0" dirty="0" smtClean="0">
                          <a:latin typeface="Calibri" panose="020F0502020204030204" pitchFamily="34" charset="0"/>
                          <a:cs typeface="Calibri" panose="020F0502020204030204" pitchFamily="34" charset="0"/>
                        </a:rPr>
                        <a:t>All children took part in a competitive Sport’s Day</a:t>
                      </a:r>
                    </a:p>
                    <a:p>
                      <a:pPr marL="171450" marR="0" indent="-171450" algn="l" defTabSz="575981" rtl="0" eaLnBrk="1" fontAlgn="auto" latinLnBrk="0" hangingPunct="1">
                        <a:lnSpc>
                          <a:spcPct val="100000"/>
                        </a:lnSpc>
                        <a:spcBef>
                          <a:spcPts val="0"/>
                        </a:spcBef>
                        <a:spcAft>
                          <a:spcPts val="0"/>
                        </a:spcAft>
                        <a:buClrTx/>
                        <a:buSzTx/>
                        <a:buFont typeface="Arial"/>
                        <a:buChar char="•"/>
                        <a:tabLst/>
                        <a:defRPr/>
                      </a:pPr>
                      <a:r>
                        <a:rPr lang="en-US" sz="700" baseline="0" dirty="0" smtClean="0">
                          <a:latin typeface="Calibri" panose="020F0502020204030204" pitchFamily="34" charset="0"/>
                          <a:cs typeface="Calibri" panose="020F0502020204030204" pitchFamily="34" charset="0"/>
                        </a:rPr>
                        <a:t>Children attended the Blaydon District football affiliation events. Feedback from pupils and children was positive.</a:t>
                      </a:r>
                    </a:p>
                    <a:p>
                      <a:pPr marL="171450" marR="0" indent="-171450" algn="l" defTabSz="575981" rtl="0" eaLnBrk="1" fontAlgn="auto" latinLnBrk="0" hangingPunct="1">
                        <a:lnSpc>
                          <a:spcPct val="100000"/>
                        </a:lnSpc>
                        <a:spcBef>
                          <a:spcPts val="0"/>
                        </a:spcBef>
                        <a:spcAft>
                          <a:spcPts val="0"/>
                        </a:spcAft>
                        <a:buClrTx/>
                        <a:buSzTx/>
                        <a:buFont typeface="Arial"/>
                        <a:buChar char="•"/>
                        <a:tabLst/>
                        <a:defRPr/>
                      </a:pPr>
                      <a:endParaRPr lang="en-US" sz="1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71450" indent="-171450">
                        <a:buFont typeface="Arial"/>
                        <a:buChar char="•"/>
                      </a:pPr>
                      <a:r>
                        <a:rPr lang="en-US" sz="700" dirty="0" smtClean="0">
                          <a:latin typeface="Calibri" panose="020F0502020204030204" pitchFamily="34" charset="0"/>
                          <a:cs typeface="Calibri" panose="020F0502020204030204" pitchFamily="34" charset="0"/>
                        </a:rPr>
                        <a:t>Children attended competitive events within</a:t>
                      </a:r>
                      <a:r>
                        <a:rPr lang="en-US" sz="700" baseline="0" dirty="0" smtClean="0">
                          <a:latin typeface="Calibri" panose="020F0502020204030204" pitchFamily="34" charset="0"/>
                          <a:cs typeface="Calibri" panose="020F0502020204030204" pitchFamily="34" charset="0"/>
                        </a:rPr>
                        <a:t> the cluster but we need to look at incorporating c</a:t>
                      </a:r>
                      <a:r>
                        <a:rPr lang="en-US" sz="700" dirty="0" smtClean="0">
                          <a:latin typeface="Calibri" panose="020F0502020204030204" pitchFamily="34" charset="0"/>
                          <a:cs typeface="Calibri" panose="020F0502020204030204" pitchFamily="34" charset="0"/>
                        </a:rPr>
                        <a:t>ompetitive</a:t>
                      </a:r>
                      <a:r>
                        <a:rPr lang="en-US" sz="700" baseline="0" dirty="0" smtClean="0">
                          <a:latin typeface="Calibri" panose="020F0502020204030204" pitchFamily="34" charset="0"/>
                          <a:cs typeface="Calibri" panose="020F0502020204030204" pitchFamily="34" charset="0"/>
                        </a:rPr>
                        <a:t> events within school </a:t>
                      </a: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968936110"/>
                  </a:ext>
                </a:extLst>
              </a:tr>
            </a:tbl>
          </a:graphicData>
        </a:graphic>
      </p:graphicFrame>
    </p:spTree>
    <p:extLst>
      <p:ext uri="{BB962C8B-B14F-4D97-AF65-F5344CB8AC3E}">
        <p14:creationId xmlns:p14="http://schemas.microsoft.com/office/powerpoint/2010/main" val="2212214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69D434C-40D3-B593-20E1-7F77321E8D2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xmlns="" id="{E026D05E-2A4F-B56B-D369-7D73D5C3E07D}"/>
              </a:ext>
            </a:extLst>
          </p:cNvPr>
          <p:cNvPicPr>
            <a:picLocks noChangeAspect="1"/>
          </p:cNvPicPr>
          <p:nvPr/>
        </p:nvPicPr>
        <p:blipFill>
          <a:blip r:embed="rId2"/>
          <a:stretch>
            <a:fillRect/>
          </a:stretch>
        </p:blipFill>
        <p:spPr>
          <a:xfrm>
            <a:off x="-2809" y="0"/>
            <a:ext cx="6166284" cy="4322536"/>
          </a:xfrm>
          <a:prstGeom prst="rect">
            <a:avLst/>
          </a:prstGeom>
        </p:spPr>
      </p:pic>
      <p:sp>
        <p:nvSpPr>
          <p:cNvPr id="4" name="TextBox 3">
            <a:extLst>
              <a:ext uri="{FF2B5EF4-FFF2-40B4-BE49-F238E27FC236}">
                <a16:creationId xmlns:a16="http://schemas.microsoft.com/office/drawing/2014/main" xmlns="" id="{5068A47E-05FA-E59E-E6B8-458180D7CF21}"/>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Aims for the next academic year (2025/2026)</a:t>
            </a:r>
          </a:p>
        </p:txBody>
      </p:sp>
      <p:sp>
        <p:nvSpPr>
          <p:cNvPr id="2" name="TextBox 1">
            <a:extLst>
              <a:ext uri="{FF2B5EF4-FFF2-40B4-BE49-F238E27FC236}">
                <a16:creationId xmlns:a16="http://schemas.microsoft.com/office/drawing/2014/main" xmlns="" id="{DF6A6CD2-88E8-9610-81B4-3451EA6069CB}"/>
              </a:ext>
            </a:extLst>
          </p:cNvPr>
          <p:cNvSpPr txBox="1"/>
          <p:nvPr/>
        </p:nvSpPr>
        <p:spPr>
          <a:xfrm>
            <a:off x="241825" y="607518"/>
            <a:ext cx="5684413" cy="1561646"/>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Using your whole school priorities, school development plan and previous PE, school sport and physical activity data, set out your aims for the year ahead. </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Think about specific areas of need such as </a:t>
            </a:r>
            <a:r>
              <a:rPr lang="en-US" sz="850" b="1" dirty="0">
                <a:latin typeface="Calibri" panose="020F0502020204030204" pitchFamily="34" charset="0"/>
                <a:cs typeface="Calibri" panose="020F0502020204030204" pitchFamily="34" charset="0"/>
              </a:rPr>
              <a:t>inactive girls, SEND and disadvantaged pupils</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Remember to also input your swimming data and reflections in the table located at the bottom of this page.</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Consider which of the 5 key areas improvements will be focusing on:</a:t>
            </a:r>
          </a:p>
          <a:p>
            <a:pPr>
              <a:lnSpc>
                <a:spcPct val="124000"/>
              </a:lnSpc>
            </a:pPr>
            <a:r>
              <a:rPr lang="en-US" sz="700" i="1" dirty="0">
                <a:latin typeface="Calibri" panose="020F0502020204030204" pitchFamily="34" charset="0"/>
                <a:cs typeface="Calibri" panose="020F0502020204030204" pitchFamily="34" charset="0"/>
              </a:rPr>
              <a:t>1. Increasing confidence, knowledge and skills of all staff in teaching PE and sporting activities </a:t>
            </a:r>
            <a:r>
              <a:rPr lang="en-US" sz="700" i="1" dirty="0" err="1">
                <a:latin typeface="Calibri" panose="020F0502020204030204" pitchFamily="34" charset="0"/>
                <a:cs typeface="Calibri" panose="020F0502020204030204" pitchFamily="34" charset="0"/>
              </a:rPr>
              <a:t>prioritising</a:t>
            </a:r>
            <a:r>
              <a:rPr lang="en-US" sz="700" i="1" dirty="0">
                <a:latin typeface="Calibri" panose="020F0502020204030204" pitchFamily="34" charset="0"/>
                <a:cs typeface="Calibri" panose="020F0502020204030204" pitchFamily="34" charset="0"/>
              </a:rPr>
              <a:t> CPD and training where needed.</a:t>
            </a:r>
          </a:p>
          <a:p>
            <a:pPr>
              <a:lnSpc>
                <a:spcPct val="124000"/>
              </a:lnSpc>
            </a:pPr>
            <a:r>
              <a:rPr lang="en-US" sz="7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700" i="1" dirty="0">
                <a:latin typeface="Calibri" panose="020F0502020204030204" pitchFamily="34" charset="0"/>
                <a:cs typeface="Calibri" panose="020F0502020204030204" pitchFamily="34" charset="0"/>
              </a:rPr>
              <a:t>3. Raising the profile of PE and sport across the school, to support whole school improvement</a:t>
            </a:r>
          </a:p>
          <a:p>
            <a:pPr>
              <a:lnSpc>
                <a:spcPct val="124000"/>
              </a:lnSpc>
            </a:pPr>
            <a:r>
              <a:rPr lang="en-US" sz="7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700" i="1" dirty="0">
                <a:latin typeface="Calibri" panose="020F0502020204030204" pitchFamily="34" charset="0"/>
                <a:cs typeface="Calibri" panose="020F0502020204030204" pitchFamily="34" charset="0"/>
              </a:rPr>
              <a:t>5. Increasing participation in competitive sport</a:t>
            </a:r>
          </a:p>
        </p:txBody>
      </p:sp>
      <p:graphicFrame>
        <p:nvGraphicFramePr>
          <p:cNvPr id="5" name="Table 4">
            <a:extLst>
              <a:ext uri="{FF2B5EF4-FFF2-40B4-BE49-F238E27FC236}">
                <a16:creationId xmlns:a16="http://schemas.microsoft.com/office/drawing/2014/main" xmlns="" id="{5A182FA8-E1AB-D63D-6ECD-2D907EE595F6}"/>
              </a:ext>
            </a:extLst>
          </p:cNvPr>
          <p:cNvGraphicFramePr>
            <a:graphicFrameLocks noGrp="1"/>
          </p:cNvGraphicFramePr>
          <p:nvPr>
            <p:extLst>
              <p:ext uri="{D42A27DB-BD31-4B8C-83A1-F6EECF244321}">
                <p14:modId xmlns:p14="http://schemas.microsoft.com/office/powerpoint/2010/main" val="602107153"/>
              </p:ext>
            </p:extLst>
          </p:nvPr>
        </p:nvGraphicFramePr>
        <p:xfrm>
          <a:off x="315269" y="2272972"/>
          <a:ext cx="5530128" cy="1887406"/>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xmlns="" val="1397519339"/>
                    </a:ext>
                  </a:extLst>
                </a:gridCol>
                <a:gridCol w="2010284">
                  <a:extLst>
                    <a:ext uri="{9D8B030D-6E8A-4147-A177-3AD203B41FA5}">
                      <a16:colId xmlns:a16="http://schemas.microsoft.com/office/drawing/2014/main" xmlns="" val="279180329"/>
                    </a:ext>
                  </a:extLst>
                </a:gridCol>
                <a:gridCol w="1807857">
                  <a:extLst>
                    <a:ext uri="{9D8B030D-6E8A-4147-A177-3AD203B41FA5}">
                      <a16:colId xmlns:a16="http://schemas.microsoft.com/office/drawing/2014/main" xmlns=""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3"/>
                        </a:rPr>
                        <a:t>Swimming and Water Safety</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xmlns=""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Swim competently, confidently and proficiently over a distance of at least 25 </a:t>
                      </a:r>
                      <a:r>
                        <a:rPr lang="en-US" sz="700" dirty="0" err="1">
                          <a:effectLst/>
                          <a:latin typeface="Calibri" panose="020F0502020204030204" pitchFamily="34" charset="0"/>
                          <a:cs typeface="Calibri" panose="020F0502020204030204" pitchFamily="34" charset="0"/>
                        </a:rPr>
                        <a:t>metres</a:t>
                      </a: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GB" sz="700" kern="1200" dirty="0" smtClean="0">
                          <a:solidFill>
                            <a:schemeClr val="dk1"/>
                          </a:solidFill>
                          <a:effectLst/>
                          <a:latin typeface="Calibri" panose="020F0502020204030204" pitchFamily="34" charset="0"/>
                          <a:ea typeface="Calibri" panose="020F0502020204030204" pitchFamily="34" charset="0"/>
                          <a:cs typeface="Calibri" panose="020F0502020204030204" pitchFamily="34" charset="0"/>
                        </a:rPr>
                        <a:t>10 children passed level 1</a:t>
                      </a:r>
                      <a:endParaRPr lang="en-US" sz="100" dirty="0" smtClean="0">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kern="1200" dirty="0" smtClean="0">
                          <a:solidFill>
                            <a:schemeClr val="dk1"/>
                          </a:solidFill>
                          <a:effectLst/>
                          <a:latin typeface="Calibri" panose="020F0502020204030204" pitchFamily="34" charset="0"/>
                          <a:ea typeface="Calibri" panose="020F0502020204030204" pitchFamily="34" charset="0"/>
                          <a:cs typeface="Calibri" panose="020F0502020204030204" pitchFamily="34" charset="0"/>
                        </a:rPr>
                        <a:t>4 children refused to go into the big pool even though they had progressed to that stage</a:t>
                      </a:r>
                      <a:endParaRPr lang="en-US" sz="100" dirty="0" smtClean="0">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Use a range of strokes effectively (for example, front crawl, backstroke and breaststroke)</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kern="1200" dirty="0" smtClean="0">
                          <a:solidFill>
                            <a:schemeClr val="dk1"/>
                          </a:solidFill>
                          <a:effectLst/>
                          <a:latin typeface="Calibri" panose="020F0502020204030204" pitchFamily="34" charset="0"/>
                          <a:ea typeface="Calibri" panose="020F0502020204030204" pitchFamily="34" charset="0"/>
                          <a:cs typeface="Calibri" panose="020F0502020204030204" pitchFamily="34" charset="0"/>
                        </a:rPr>
                        <a:t>8 children passed level 2</a:t>
                      </a:r>
                      <a:endParaRPr lang="en-US" sz="100" dirty="0" smtClean="0">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b="0" i="0" kern="1200" dirty="0" smtClean="0">
                          <a:solidFill>
                            <a:schemeClr val="dk1"/>
                          </a:solidFill>
                          <a:effectLst/>
                          <a:latin typeface="Calibri" panose="020F0502020204030204" pitchFamily="34" charset="0"/>
                          <a:ea typeface="Calibri" panose="020F0502020204030204" pitchFamily="34" charset="0"/>
                          <a:cs typeface="Calibri" panose="020F0502020204030204" pitchFamily="34" charset="0"/>
                        </a:rPr>
                        <a:t>From Sept to July, learners had a lot of changes in swimming coaches using different swimming approaches</a:t>
                      </a:r>
                      <a:endParaRPr lang="en-US" sz="200" dirty="0" smtClean="0">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dirty="0">
                          <a:effectLst/>
                          <a:latin typeface="Calibri" panose="020F0502020204030204" pitchFamily="34" charset="0"/>
                          <a:cs typeface="Calibri" panose="020F0502020204030204" pitchFamily="34" charset="0"/>
                        </a:rPr>
                        <a:t>Perform safe self-rescue in different water-based situations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GB" sz="700" b="0" i="0" kern="1200" dirty="0" smtClean="0">
                          <a:solidFill>
                            <a:schemeClr val="dk1"/>
                          </a:solidFill>
                          <a:effectLst/>
                          <a:latin typeface="Calibri" panose="020F0502020204030204" pitchFamily="34" charset="0"/>
                          <a:ea typeface="Calibri" panose="020F0502020204030204" pitchFamily="34" charset="0"/>
                          <a:cs typeface="Calibri" panose="020F0502020204030204" pitchFamily="34" charset="0"/>
                        </a:rPr>
                        <a:t>12 children passed level 3</a:t>
                      </a:r>
                    </a:p>
                    <a:p>
                      <a:r>
                        <a:rPr lang="en-GB" sz="700" b="0" i="0" kern="1200" dirty="0" smtClean="0">
                          <a:solidFill>
                            <a:schemeClr val="dk1"/>
                          </a:solidFill>
                          <a:effectLst/>
                          <a:latin typeface="Calibri" panose="020F0502020204030204" pitchFamily="34" charset="0"/>
                          <a:ea typeface="Calibri" panose="020F0502020204030204" pitchFamily="34" charset="0"/>
                          <a:cs typeface="Calibri" panose="020F0502020204030204" pitchFamily="34" charset="0"/>
                        </a:rPr>
                        <a:t>8 children passed all KS2 Criteria</a:t>
                      </a:r>
                    </a:p>
                    <a:p>
                      <a:r>
                        <a:rPr lang="en-GB" sz="700" b="0" i="0" kern="1200" dirty="0" smtClean="0">
                          <a:solidFill>
                            <a:schemeClr val="dk1"/>
                          </a:solidFill>
                          <a:effectLst/>
                          <a:latin typeface="Calibri" panose="020F0502020204030204" pitchFamily="34" charset="0"/>
                          <a:ea typeface="Calibri" panose="020F0502020204030204" pitchFamily="34" charset="0"/>
                          <a:cs typeface="Calibri" panose="020F0502020204030204" pitchFamily="34" charset="0"/>
                        </a:rPr>
                        <a:t>​A range of equipment was used in both pools for learners to use effectively.</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kern="1200" dirty="0" smtClean="0">
                          <a:solidFill>
                            <a:schemeClr val="dk1"/>
                          </a:solidFill>
                          <a:effectLst/>
                          <a:latin typeface="Calibri" panose="020F0502020204030204" pitchFamily="34" charset="0"/>
                          <a:ea typeface="Calibri" panose="020F0502020204030204" pitchFamily="34" charset="0"/>
                          <a:cs typeface="Calibri" panose="020F0502020204030204" pitchFamily="34" charset="0"/>
                        </a:rPr>
                        <a:t>On occasions children were waiting poolside for coach, as coach was changing clothes </a:t>
                      </a:r>
                      <a:r>
                        <a:rPr lang="en-GB" sz="700" kern="1200" dirty="0" err="1" smtClean="0">
                          <a:solidFill>
                            <a:schemeClr val="dk1"/>
                          </a:solidFill>
                          <a:effectLst/>
                          <a:latin typeface="Calibri" panose="020F0502020204030204" pitchFamily="34" charset="0"/>
                          <a:ea typeface="Calibri" panose="020F0502020204030204" pitchFamily="34" charset="0"/>
                          <a:cs typeface="Calibri" panose="020F0502020204030204" pitchFamily="34" charset="0"/>
                        </a:rPr>
                        <a:t>approx</a:t>
                      </a:r>
                      <a:r>
                        <a:rPr lang="en-GB" sz="700" kern="1200" dirty="0" smtClean="0">
                          <a:solidFill>
                            <a:schemeClr val="dk1"/>
                          </a:solidFill>
                          <a:effectLst/>
                          <a:latin typeface="Calibri" panose="020F0502020204030204" pitchFamily="34" charset="0"/>
                          <a:ea typeface="Calibri" panose="020F0502020204030204" pitchFamily="34" charset="0"/>
                          <a:cs typeface="Calibri" panose="020F0502020204030204" pitchFamily="34" charset="0"/>
                        </a:rPr>
                        <a:t> 5 minutes +</a:t>
                      </a:r>
                      <a:endParaRPr lang="en-US" sz="200" dirty="0" smtClean="0">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873458530"/>
                  </a:ext>
                </a:extLst>
              </a:tr>
            </a:tbl>
          </a:graphicData>
        </a:graphic>
      </p:graphicFrame>
    </p:spTree>
    <p:extLst>
      <p:ext uri="{BB962C8B-B14F-4D97-AF65-F5344CB8AC3E}">
        <p14:creationId xmlns:p14="http://schemas.microsoft.com/office/powerpoint/2010/main" val="3356791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BCBAF56-3D8C-5C56-EC65-F09DDE0E9A3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xmlns="" id="{78FECD63-296E-DB2D-1218-4F9CDBBED92E}"/>
              </a:ext>
            </a:extLst>
          </p:cNvPr>
          <p:cNvPicPr>
            <a:picLocks noChangeAspect="1"/>
          </p:cNvPicPr>
          <p:nvPr/>
        </p:nvPicPr>
        <p:blipFill>
          <a:blip r:embed="rId2"/>
          <a:stretch>
            <a:fillRect/>
          </a:stretch>
        </p:blipFill>
        <p:spPr>
          <a:xfrm>
            <a:off x="-37709" y="0"/>
            <a:ext cx="6201184" cy="4322536"/>
          </a:xfrm>
          <a:prstGeom prst="rect">
            <a:avLst/>
          </a:prstGeom>
        </p:spPr>
      </p:pic>
      <p:sp>
        <p:nvSpPr>
          <p:cNvPr id="4" name="TextBox 3">
            <a:extLst>
              <a:ext uri="{FF2B5EF4-FFF2-40B4-BE49-F238E27FC236}">
                <a16:creationId xmlns:a16="http://schemas.microsoft.com/office/drawing/2014/main" xmlns="" id="{60A9C37A-3E57-4DDF-9242-6A80A0981789}"/>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xmlns="" id="{2BEE4F89-4408-F00A-3DA8-BFCBC572C119}"/>
              </a:ext>
            </a:extLst>
          </p:cNvPr>
          <p:cNvGraphicFramePr>
            <a:graphicFrameLocks noGrp="1"/>
          </p:cNvGraphicFramePr>
          <p:nvPr>
            <p:extLst>
              <p:ext uri="{D42A27DB-BD31-4B8C-83A1-F6EECF244321}">
                <p14:modId xmlns:p14="http://schemas.microsoft.com/office/powerpoint/2010/main" val="4056621890"/>
              </p:ext>
            </p:extLst>
          </p:nvPr>
        </p:nvGraphicFramePr>
        <p:xfrm>
          <a:off x="197588" y="684701"/>
          <a:ext cx="5724635" cy="2997327"/>
        </p:xfrm>
        <a:graphic>
          <a:graphicData uri="http://schemas.openxmlformats.org/drawingml/2006/table">
            <a:tbl>
              <a:tblPr firstRow="1" bandRow="1">
                <a:tableStyleId>{5C22544A-7EE6-4342-B048-85BDC9FD1C3A}</a:tableStyleId>
              </a:tblPr>
              <a:tblGrid>
                <a:gridCol w="1335584">
                  <a:extLst>
                    <a:ext uri="{9D8B030D-6E8A-4147-A177-3AD203B41FA5}">
                      <a16:colId xmlns:a16="http://schemas.microsoft.com/office/drawing/2014/main" xmlns="" val="1397519339"/>
                    </a:ext>
                  </a:extLst>
                </a:gridCol>
                <a:gridCol w="1568297">
                  <a:extLst>
                    <a:ext uri="{9D8B030D-6E8A-4147-A177-3AD203B41FA5}">
                      <a16:colId xmlns:a16="http://schemas.microsoft.com/office/drawing/2014/main" xmlns="" val="279180329"/>
                    </a:ext>
                  </a:extLst>
                </a:gridCol>
                <a:gridCol w="1410377">
                  <a:extLst>
                    <a:ext uri="{9D8B030D-6E8A-4147-A177-3AD203B41FA5}">
                      <a16:colId xmlns:a16="http://schemas.microsoft.com/office/drawing/2014/main" xmlns="" val="1419483341"/>
                    </a:ext>
                  </a:extLst>
                </a:gridCol>
                <a:gridCol w="1410377">
                  <a:extLst>
                    <a:ext uri="{9D8B030D-6E8A-4147-A177-3AD203B41FA5}">
                      <a16:colId xmlns:a16="http://schemas.microsoft.com/office/drawing/2014/main" xmlns="" val="1532179531"/>
                    </a:ext>
                  </a:extLst>
                </a:gridCol>
              </a:tblGrid>
              <a:tr h="198289">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Aim</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Why?</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Key Area</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xmlns="" val="938675785"/>
                  </a:ext>
                </a:extLst>
              </a:tr>
              <a:tr h="648630">
                <a:tc>
                  <a:txBody>
                    <a:bodyPr/>
                    <a:lstStyle/>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Increase participation</a:t>
                      </a:r>
                    </a:p>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of SEND, autistic and</a:t>
                      </a:r>
                    </a:p>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physically disabled</a:t>
                      </a:r>
                    </a:p>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pupils in PE, physical</a:t>
                      </a:r>
                    </a:p>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activity and extra-</a:t>
                      </a:r>
                    </a:p>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curricular sport</a:t>
                      </a:r>
                      <a:endParaRPr lang="en-US" sz="5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b="0" i="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Internal data shows SEND pupils are less likely to attend clubs, represent school teams and engage confidently in PE lessons.</a:t>
                      </a:r>
                      <a:endParaRPr lang="en-US" sz="100" dirty="0">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2, 4</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b="0" i="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Club registers, PE assessment data, pupil voice surveys, SEND participation analysis, behaviour records.</a:t>
                      </a:r>
                      <a:endParaRPr lang="en-US" sz="100" dirty="0">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968936110"/>
                  </a:ext>
                </a:extLst>
              </a:tr>
              <a:tr h="465648">
                <a:tc>
                  <a:txBody>
                    <a:bodyPr/>
                    <a:lstStyle/>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Improve staff</a:t>
                      </a:r>
                    </a:p>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confidence in</a:t>
                      </a:r>
                    </a:p>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adapting PE for</a:t>
                      </a:r>
                    </a:p>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complex SEND</a:t>
                      </a:r>
                    </a:p>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needs.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b="0" i="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Staff require additional training to meet the needs of pupils with autism, sensory difficulties and physical disabilities</a:t>
                      </a:r>
                      <a:endParaRPr lang="en-US" sz="100" dirty="0">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1</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fr-FR" sz="600" b="0" i="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Staff questionnaires, </a:t>
                      </a:r>
                      <a:r>
                        <a:rPr lang="fr-FR" sz="600" b="0" i="0" kern="1200" dirty="0" err="1">
                          <a:solidFill>
                            <a:schemeClr val="dk1"/>
                          </a:solidFill>
                          <a:effectLst/>
                          <a:latin typeface="Calibri" panose="020F0502020204030204" pitchFamily="34" charset="0"/>
                          <a:ea typeface="Calibri" panose="020F0502020204030204" pitchFamily="34" charset="0"/>
                          <a:cs typeface="Calibri" panose="020F0502020204030204" pitchFamily="34" charset="0"/>
                        </a:rPr>
                        <a:t>lesson</a:t>
                      </a:r>
                      <a:r>
                        <a:rPr lang="fr-FR" sz="600" b="0" i="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 observations, PE audits, SEND </a:t>
                      </a:r>
                      <a:r>
                        <a:rPr lang="fr-FR" sz="600" b="0" i="0" kern="1200" dirty="0" err="1">
                          <a:solidFill>
                            <a:schemeClr val="dk1"/>
                          </a:solidFill>
                          <a:effectLst/>
                          <a:latin typeface="Calibri" panose="020F0502020204030204" pitchFamily="34" charset="0"/>
                          <a:ea typeface="Calibri" panose="020F0502020204030204" pitchFamily="34" charset="0"/>
                          <a:cs typeface="Calibri" panose="020F0502020204030204" pitchFamily="34" charset="0"/>
                        </a:rPr>
                        <a:t>reviews</a:t>
                      </a:r>
                      <a:r>
                        <a:rPr lang="fr-FR" sz="600" b="0" i="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a:t>
                      </a:r>
                      <a:endParaRPr lang="en-US" sz="600" dirty="0">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420514327"/>
                  </a:ext>
                </a:extLst>
              </a:tr>
              <a:tr h="480844">
                <a:tc>
                  <a:txBody>
                    <a:bodyPr/>
                    <a:lstStyle/>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Increase daily</a:t>
                      </a:r>
                    </a:p>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physical activity</a:t>
                      </a:r>
                    </a:p>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levels for inactive and</a:t>
                      </a:r>
                    </a:p>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disadvantaged pupils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b="0" i="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High deprivation means many pupils have limited access to organised sport outside school.</a:t>
                      </a:r>
                      <a:endParaRPr lang="en-US" sz="600" dirty="0">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2</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b="0" i="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Physical activity surveys, attendance at clubs, pupil premium data, wellbeing surveys.</a:t>
                      </a:r>
                      <a:endParaRPr lang="en-US" sz="100" dirty="0">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2556584"/>
                  </a:ext>
                </a:extLst>
              </a:tr>
              <a:tr h="480844">
                <a:tc>
                  <a:txBody>
                    <a:bodyPr/>
                    <a:lstStyle/>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Develop inclusive</a:t>
                      </a:r>
                    </a:p>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competitive</a:t>
                      </a:r>
                    </a:p>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opportunities for all</a:t>
                      </a:r>
                    </a:p>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pupils.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b="0" i="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Traditional competitions do not always meet the needs of SEND, physically disabled and less confident pupils.</a:t>
                      </a:r>
                      <a:endParaRPr lang="en-US" sz="600" dirty="0">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4, 5</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b="0" i="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Competition participation records, School Games data, pupil voice.</a:t>
                      </a:r>
                      <a:endParaRPr lang="en-US" sz="100" dirty="0">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703050298"/>
                  </a:ext>
                </a:extLst>
              </a:tr>
              <a:tr h="480844">
                <a:tc>
                  <a:txBody>
                    <a:bodyPr/>
                    <a:lstStyle/>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Raise the profile of</a:t>
                      </a:r>
                    </a:p>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PE, wellbeing and</a:t>
                      </a:r>
                    </a:p>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healthy lifestyles</a:t>
                      </a:r>
                    </a:p>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across the whole</a:t>
                      </a:r>
                    </a:p>
                    <a:p>
                      <a:pPr algn="l"/>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school community.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Improve attendance, resilience, emotional regulation and wellbeing through physical activity.</a:t>
                      </a:r>
                      <a:endParaRPr lang="en-US" sz="400" dirty="0">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3</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600" b="0" i="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Attendance data, wellbeing surveys, parent feedback, behaviour data.</a:t>
                      </a:r>
                      <a:endParaRPr lang="en-US" sz="6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997788787"/>
                  </a:ext>
                </a:extLst>
              </a:tr>
            </a:tbl>
          </a:graphicData>
        </a:graphic>
      </p:graphicFrame>
    </p:spTree>
    <p:extLst>
      <p:ext uri="{BB962C8B-B14F-4D97-AF65-F5344CB8AC3E}">
        <p14:creationId xmlns:p14="http://schemas.microsoft.com/office/powerpoint/2010/main" val="760599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0676EB2-453F-EBD4-CAEA-C1385F926FE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xmlns="" id="{B16F9FF0-9213-3BFF-5463-418DC945D99B}"/>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xmlns="" id="{04783345-C545-CED1-568E-A1725BB54AFE}"/>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(2025/2026)</a:t>
            </a:r>
          </a:p>
        </p:txBody>
      </p:sp>
      <p:sp>
        <p:nvSpPr>
          <p:cNvPr id="2" name="TextBox 1">
            <a:extLst>
              <a:ext uri="{FF2B5EF4-FFF2-40B4-BE49-F238E27FC236}">
                <a16:creationId xmlns:a16="http://schemas.microsoft.com/office/drawing/2014/main" xmlns="" id="{282A97B3-2922-B00E-5223-36C9D9090A0A}"/>
              </a:ext>
            </a:extLst>
          </p:cNvPr>
          <p:cNvSpPr txBox="1"/>
          <p:nvPr/>
        </p:nvSpPr>
        <p:spPr>
          <a:xfrm>
            <a:off x="241825" y="621478"/>
            <a:ext cx="5684413" cy="1657057"/>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Please aim to use this as a live working document through the year.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Keep returning to this to evidence adaptations and progress made through the PESSPA opportunities you provide.</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There is no set number of objectives you must have.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Make as many or as few as you see fit that will support your aims for the year ahead.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Consider which of the 5 key areas improvements will be focusing on: </a:t>
            </a:r>
          </a:p>
          <a:p>
            <a:pPr>
              <a:lnSpc>
                <a:spcPct val="124000"/>
              </a:lnSpc>
            </a:pPr>
            <a:endParaRPr lang="en-US" sz="500" dirty="0">
              <a:latin typeface="Calibri" panose="020F0502020204030204" pitchFamily="34" charset="0"/>
              <a:cs typeface="Calibri" panose="020F0502020204030204" pitchFamily="34" charset="0"/>
            </a:endParaRPr>
          </a:p>
          <a:p>
            <a:pPr>
              <a:lnSpc>
                <a:spcPct val="124000"/>
              </a:lnSpc>
            </a:pPr>
            <a:r>
              <a:rPr lang="en-US" sz="700" i="1" dirty="0">
                <a:latin typeface="Calibri" panose="020F0502020204030204" pitchFamily="34" charset="0"/>
                <a:cs typeface="Calibri" panose="020F0502020204030204" pitchFamily="34" charset="0"/>
              </a:rPr>
              <a:t>1. Increasing confidence, knowledge and skills of all staff in teaching PE and sporting activities prioritising CPD and training where needed.</a:t>
            </a:r>
          </a:p>
          <a:p>
            <a:pPr>
              <a:lnSpc>
                <a:spcPct val="124000"/>
              </a:lnSpc>
            </a:pPr>
            <a:r>
              <a:rPr lang="en-US" sz="7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700" i="1" dirty="0">
                <a:latin typeface="Calibri" panose="020F0502020204030204" pitchFamily="34" charset="0"/>
                <a:cs typeface="Calibri" panose="020F0502020204030204" pitchFamily="34" charset="0"/>
              </a:rPr>
              <a:t>3. Raising the profile of PE and sport across the school, to support whole school improvement</a:t>
            </a:r>
          </a:p>
          <a:p>
            <a:pPr>
              <a:lnSpc>
                <a:spcPct val="124000"/>
              </a:lnSpc>
            </a:pPr>
            <a:r>
              <a:rPr lang="en-US" sz="7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700" i="1" dirty="0">
                <a:latin typeface="Calibri" panose="020F0502020204030204" pitchFamily="34" charset="0"/>
                <a:cs typeface="Calibri" panose="020F0502020204030204" pitchFamily="34" charset="0"/>
              </a:rPr>
              <a:t>5. Increasing participation in competitive sport</a:t>
            </a:r>
          </a:p>
        </p:txBody>
      </p:sp>
    </p:spTree>
    <p:extLst>
      <p:ext uri="{BB962C8B-B14F-4D97-AF65-F5344CB8AC3E}">
        <p14:creationId xmlns:p14="http://schemas.microsoft.com/office/powerpoint/2010/main" val="3285007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0B97B36-0064-E168-7038-3FC8704FBAB7}"/>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xmlns="" id="{B2969350-C89D-DCEF-42F1-FBCB2DDD41B0}"/>
              </a:ext>
            </a:extLst>
          </p:cNvPr>
          <p:cNvPicPr>
            <a:picLocks noChangeAspect="1"/>
          </p:cNvPicPr>
          <p:nvPr/>
        </p:nvPicPr>
        <p:blipFill>
          <a:blip r:embed="rId2"/>
          <a:stretch>
            <a:fillRect/>
          </a:stretch>
        </p:blipFill>
        <p:spPr>
          <a:xfrm>
            <a:off x="-16769" y="0"/>
            <a:ext cx="6166284" cy="4322536"/>
          </a:xfrm>
          <a:prstGeom prst="rect">
            <a:avLst/>
          </a:prstGeom>
        </p:spPr>
      </p:pic>
      <p:graphicFrame>
        <p:nvGraphicFramePr>
          <p:cNvPr id="2" name="Table 1">
            <a:extLst>
              <a:ext uri="{FF2B5EF4-FFF2-40B4-BE49-F238E27FC236}">
                <a16:creationId xmlns:a16="http://schemas.microsoft.com/office/drawing/2014/main" xmlns="" id="{225C9E27-D120-FB0E-EDFD-E98BBC05173C}"/>
              </a:ext>
            </a:extLst>
          </p:cNvPr>
          <p:cNvGraphicFramePr>
            <a:graphicFrameLocks noGrp="1"/>
          </p:cNvGraphicFramePr>
          <p:nvPr>
            <p:extLst>
              <p:ext uri="{D42A27DB-BD31-4B8C-83A1-F6EECF244321}">
                <p14:modId xmlns:p14="http://schemas.microsoft.com/office/powerpoint/2010/main" val="3531612602"/>
              </p:ext>
            </p:extLst>
          </p:nvPr>
        </p:nvGraphicFramePr>
        <p:xfrm>
          <a:off x="294842" y="839137"/>
          <a:ext cx="5530128" cy="3253739"/>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xmlns="" val="1397519339"/>
                    </a:ext>
                  </a:extLst>
                </a:gridCol>
                <a:gridCol w="1074420">
                  <a:extLst>
                    <a:ext uri="{9D8B030D-6E8A-4147-A177-3AD203B41FA5}">
                      <a16:colId xmlns:a16="http://schemas.microsoft.com/office/drawing/2014/main" xmlns="" val="3874769663"/>
                    </a:ext>
                  </a:extLst>
                </a:gridCol>
                <a:gridCol w="1432560">
                  <a:extLst>
                    <a:ext uri="{9D8B030D-6E8A-4147-A177-3AD203B41FA5}">
                      <a16:colId xmlns:a16="http://schemas.microsoft.com/office/drawing/2014/main" xmlns="" val="279180329"/>
                    </a:ext>
                  </a:extLst>
                </a:gridCol>
                <a:gridCol w="1501140">
                  <a:extLst>
                    <a:ext uri="{9D8B030D-6E8A-4147-A177-3AD203B41FA5}">
                      <a16:colId xmlns:a16="http://schemas.microsoft.com/office/drawing/2014/main" xmlns="" val="1419483341"/>
                    </a:ext>
                  </a:extLst>
                </a:gridCol>
                <a:gridCol w="1024370">
                  <a:extLst>
                    <a:ext uri="{9D8B030D-6E8A-4147-A177-3AD203B41FA5}">
                      <a16:colId xmlns:a16="http://schemas.microsoft.com/office/drawing/2014/main" xmlns=""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xmlns=""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r>
                        <a:rPr lang="en-US" sz="700" b="1" dirty="0">
                          <a:effectLst/>
                          <a:latin typeface="Calibri" panose="020F0502020204030204" pitchFamily="34" charset="0"/>
                          <a:cs typeface="Calibri" panose="020F0502020204030204" pitchFamily="34" charset="0"/>
                        </a:rPr>
                        <a:t/>
                      </a:r>
                      <a:br>
                        <a:rPr lang="en-US" sz="700" b="1" dirty="0">
                          <a:effectLst/>
                          <a:latin typeface="Calibri" panose="020F0502020204030204" pitchFamily="34" charset="0"/>
                          <a:cs typeface="Calibri" panose="020F0502020204030204" pitchFamily="34" charset="0"/>
                        </a:rPr>
                      </a:b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Develop lunchtime play provision to increase activity for least active groups.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Develop pupil leadership (training </a:t>
                      </a:r>
                      <a:r>
                        <a:rPr lang="en-US" sz="600" dirty="0" err="1">
                          <a:solidFill>
                            <a:schemeClr val="tx1"/>
                          </a:solidFill>
                          <a:latin typeface="Calibri" panose="020F0502020204030204" pitchFamily="34" charset="0"/>
                          <a:cs typeface="Calibri" panose="020F0502020204030204" pitchFamily="34" charset="0"/>
                        </a:rPr>
                        <a:t>programme</a:t>
                      </a:r>
                      <a:r>
                        <a:rPr lang="en-US" sz="600" dirty="0">
                          <a:solidFill>
                            <a:schemeClr val="tx1"/>
                          </a:solidFill>
                          <a:latin typeface="Calibri" panose="020F0502020204030204" pitchFamily="34" charset="0"/>
                          <a:cs typeface="Calibri" panose="020F0502020204030204" pitchFamily="34" charset="0"/>
                        </a:rPr>
                        <a:t>), Midday supervisor training, Staff CDP to develop their understanding of games and play, Range of equipment, Youth voice activities to understand pupils wants and needs Outdoor play provision such as OPAL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 confident and competent group of activity leaders that take initiative and create a more active and inclusive playground for all pupils. Midday supervisors and all staff leading a range of physical activities and joining in with movement daily to role model. A happier, more active playground that meets the needs of all pupils especially SEND and girls.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50" dirty="0">
                          <a:solidFill>
                            <a:schemeClr val="tx1"/>
                          </a:solidFill>
                          <a:latin typeface="Calibri" panose="020F0502020204030204" pitchFamily="34" charset="0"/>
                          <a:cs typeface="Calibri" panose="020F0502020204030204" pitchFamily="34" charset="0"/>
                        </a:rPr>
                        <a:t>Youth voice data through half-termly surveys and interviews/group discussions with a variety of pupils (leaders, children participating and those that are less active at break times). Conduct regular observations of the playground to gauge activity levels of the least active children. Staff voice and feedback.</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xmlns=""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Activity leaders are leading a broad range of activities and actively seeking children that are not engaged in physical activity during lunch times. Midday supervisors have grown in confidence and far more active and engaged in games with the children. Lunch times are more active with children having fun. Activity options have been tailored to suit the needs of SEND pupils through considerate choices of equipment and the types of games played. Girls are proving to be the hardest group to engage as some are still choosing not to be active.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Continued training for activity leaders and bringing new leaders into the group to bring new ideas and expertise. More leaders will also mean more activities are able to be delivered. Continued training with midday supervisors. Establish lead midday supervisors to empower them and give them ownership. Continue to listen to SEND pupils and tailor activities to their needs and wants. Focus priorities on engaging girls. Work with least active girls to create activities that are meaningful and enjoyable for them. Do they want to be activity leaders for younger children to give them purpose and confidence?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100 out of 100 activity leaders want to carry on with this role next year. 30 more children have enquired to joining the team. Meetings and the end of year survey have shown all leaders feel positive and enjoy making a difference for others. Interviews by random selection were conducted and 92% of pupils were either 'happy' or 'very happy' with the activities on offer at lunch time. End of year physical activity survey findings such as: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Am I involved with games at lunch       time - 89% Yes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Do I enjoy lunch time? 97% Yes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Have I joined in with a game with the activity leaders? 100% Yes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Physical Resources - £1000</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CPD for staff - £500</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OPAL - £8000</a:t>
                      </a: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2556584"/>
                  </a:ext>
                </a:extLst>
              </a:tr>
            </a:tbl>
          </a:graphicData>
        </a:graphic>
      </p:graphicFrame>
      <p:sp>
        <p:nvSpPr>
          <p:cNvPr id="5" name="TextBox 4">
            <a:extLst>
              <a:ext uri="{FF2B5EF4-FFF2-40B4-BE49-F238E27FC236}">
                <a16:creationId xmlns:a16="http://schemas.microsoft.com/office/drawing/2014/main" xmlns="" id="{7C0CE318-2120-E324-9292-5A86D8597144}"/>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(2025/2026)</a:t>
            </a:r>
          </a:p>
        </p:txBody>
      </p:sp>
      <p:sp>
        <p:nvSpPr>
          <p:cNvPr id="6" name="TextBox 5">
            <a:extLst>
              <a:ext uri="{FF2B5EF4-FFF2-40B4-BE49-F238E27FC236}">
                <a16:creationId xmlns:a16="http://schemas.microsoft.com/office/drawing/2014/main" xmlns="" id="{06D3BCB3-9898-8FE9-7C31-95AA52B74F02}"/>
              </a:ext>
            </a:extLst>
          </p:cNvPr>
          <p:cNvSpPr txBox="1"/>
          <p:nvPr/>
        </p:nvSpPr>
        <p:spPr>
          <a:xfrm>
            <a:off x="241826" y="599839"/>
            <a:ext cx="3255432" cy="215444"/>
          </a:xfrm>
          <a:prstGeom prst="rect">
            <a:avLst/>
          </a:prstGeom>
          <a:noFill/>
        </p:spPr>
        <p:txBody>
          <a:bodyPr wrap="square" rtlCol="0">
            <a:spAutoFit/>
          </a:bodyPr>
          <a:lstStyle/>
          <a:p>
            <a:r>
              <a:rPr lang="en-US" sz="800" b="1" dirty="0">
                <a:solidFill>
                  <a:srgbClr val="FF0000"/>
                </a:solidFill>
                <a:latin typeface="Calibri" panose="020F0502020204030204" pitchFamily="34" charset="0"/>
                <a:cs typeface="Calibri" panose="020F0502020204030204" pitchFamily="34" charset="0"/>
              </a:rPr>
              <a:t>Example objective shown below is for reference purposes only:</a:t>
            </a:r>
          </a:p>
        </p:txBody>
      </p:sp>
    </p:spTree>
    <p:extLst>
      <p:ext uri="{BB962C8B-B14F-4D97-AF65-F5344CB8AC3E}">
        <p14:creationId xmlns:p14="http://schemas.microsoft.com/office/powerpoint/2010/main" val="20704661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a7d6e59-71cb-43db-a06a-ab523044cf91" xsi:nil="true"/>
    <lcf76f155ced4ddcb4097134ff3c332f xmlns="04730948-1363-4343-8205-bbbe164b901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2F55D8079C1994F90172B8DE2D4AFCD" ma:contentTypeVersion="19" ma:contentTypeDescription="Create a new document." ma:contentTypeScope="" ma:versionID="685fcf54706604284ebc3b011dfe13cb">
  <xsd:schema xmlns:xsd="http://www.w3.org/2001/XMLSchema" xmlns:xs="http://www.w3.org/2001/XMLSchema" xmlns:p="http://schemas.microsoft.com/office/2006/metadata/properties" xmlns:ns2="9a7d6e59-71cb-43db-a06a-ab523044cf91" xmlns:ns3="04730948-1363-4343-8205-bbbe164b9015" targetNamespace="http://schemas.microsoft.com/office/2006/metadata/properties" ma:root="true" ma:fieldsID="581cd9bc8b46b879b3d95045e8e5d307" ns2:_="" ns3:_="">
    <xsd:import namespace="9a7d6e59-71cb-43db-a06a-ab523044cf91"/>
    <xsd:import namespace="04730948-1363-4343-8205-bbbe164b901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7d6e59-71cb-43db-a06a-ab523044cf9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8821b63-a488-4003-a85c-d51da029989c}" ma:internalName="TaxCatchAll" ma:showField="CatchAllData" ma:web="9a7d6e59-71cb-43db-a06a-ab523044cf9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4730948-1363-4343-8205-bbbe164b901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beb20b7-1af2-4008-a1ff-ecc67e38a5b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B224F13-F9ED-4387-B95C-3B9A6FBE5C09}">
  <ds:schemaRefs>
    <ds:schemaRef ds:uri="http://www.w3.org/XML/1998/namespace"/>
    <ds:schemaRef ds:uri="http://schemas.openxmlformats.org/package/2006/metadata/core-properties"/>
    <ds:schemaRef ds:uri="http://purl.org/dc/dcmitype/"/>
    <ds:schemaRef ds:uri="http://schemas.microsoft.com/office/infopath/2007/PartnerControls"/>
    <ds:schemaRef ds:uri="http://schemas.microsoft.com/office/2006/metadata/properties"/>
    <ds:schemaRef ds:uri="http://schemas.microsoft.com/office/2006/documentManagement/types"/>
    <ds:schemaRef ds:uri="http://purl.org/dc/elements/1.1/"/>
    <ds:schemaRef ds:uri="04730948-1363-4343-8205-bbbe164b9015"/>
    <ds:schemaRef ds:uri="9a7d6e59-71cb-43db-a06a-ab523044cf91"/>
    <ds:schemaRef ds:uri="http://purl.org/dc/terms/"/>
  </ds:schemaRefs>
</ds:datastoreItem>
</file>

<file path=customXml/itemProps2.xml><?xml version="1.0" encoding="utf-8"?>
<ds:datastoreItem xmlns:ds="http://schemas.openxmlformats.org/officeDocument/2006/customXml" ds:itemID="{90DB24A3-8DB1-49AD-A2B8-D5FF9C21F7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7d6e59-71cb-43db-a06a-ab523044cf91"/>
    <ds:schemaRef ds:uri="04730948-1363-4343-8205-bbbe164b901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81DA55D-F65E-45FF-8A1A-CD6F75D82A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2534</TotalTime>
  <Words>3360</Words>
  <Application>Microsoft Macintosh PowerPoint</Application>
  <PresentationFormat>Custom</PresentationFormat>
  <Paragraphs>474</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Rock</dc:creator>
  <cp:lastModifiedBy>Sophie Thielmann</cp:lastModifiedBy>
  <cp:revision>21</cp:revision>
  <dcterms:created xsi:type="dcterms:W3CDTF">2025-10-08T18:09:30Z</dcterms:created>
  <dcterms:modified xsi:type="dcterms:W3CDTF">2026-07-23T22:36:13Z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0x010100D2F55D8079C1994F90172B8DE2D4AFCD</vt:lpwstr>
  </property>
  <property fmtid="{D5CDD505-2E9C-101B-9397-08002B2CF9AE}" pid="3" name="MediaServiceImageTags">
    <vt:lpwstr/>
  </property>
</Properties>
</file>