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4" r:id="rId2"/>
    <p:sldId id="424" r:id="rId3"/>
    <p:sldId id="504" r:id="rId4"/>
    <p:sldId id="509" r:id="rId5"/>
    <p:sldId id="388" r:id="rId6"/>
    <p:sldId id="474" r:id="rId7"/>
    <p:sldId id="489" r:id="rId8"/>
    <p:sldId id="494" r:id="rId9"/>
    <p:sldId id="523" r:id="rId10"/>
    <p:sldId id="862" r:id="rId11"/>
    <p:sldId id="465" r:id="rId12"/>
    <p:sldId id="447" r:id="rId13"/>
    <p:sldId id="449" r:id="rId14"/>
    <p:sldId id="460" r:id="rId15"/>
    <p:sldId id="456" r:id="rId16"/>
    <p:sldId id="476" r:id="rId17"/>
    <p:sldId id="457" r:id="rId18"/>
    <p:sldId id="357" r:id="rId19"/>
    <p:sldId id="459" r:id="rId20"/>
    <p:sldId id="483" r:id="rId21"/>
    <p:sldId id="863" r:id="rId22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3AF"/>
    <a:srgbClr val="F05BE3"/>
    <a:srgbClr val="1AB7D6"/>
    <a:srgbClr val="19C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88612" autoAdjust="0"/>
  </p:normalViewPr>
  <p:slideViewPr>
    <p:cSldViewPr snapToGrid="0" snapToObjects="1">
      <p:cViewPr varScale="1">
        <p:scale>
          <a:sx n="90" d="100"/>
          <a:sy n="90" d="100"/>
        </p:scale>
        <p:origin x="8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28"/>
    </p:cViewPr>
  </p:sorterViewPr>
  <p:notesViewPr>
    <p:cSldViewPr snapToGrid="0" snapToObjects="1">
      <p:cViewPr varScale="1">
        <p:scale>
          <a:sx n="77" d="100"/>
          <a:sy n="77" d="100"/>
        </p:scale>
        <p:origin x="-2190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D287E-7E5D-4B10-9ACE-37BBFCD7A1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724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0E898E-902B-4739-B2F1-5FC9C2D06E77}" type="datetimeFigureOut">
              <a:rPr lang="en-GB"/>
              <a:pPr>
                <a:defRPr/>
              </a:pPr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C0BC06-B768-4E7C-90EE-BE0D3E573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1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b="1" dirty="0">
              <a:solidFill>
                <a:srgbClr val="F013A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E8E6-A9F7-45C5-B268-FF636468CD0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8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94D6D-E883-4025-B9E3-45C35CDDE98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692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CF5B5-367B-4B84-A096-6D0E0EAA500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66E35-5277-43C0-8CC0-3DEA90ECA7C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70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7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BD866-386F-4443-8DFB-0BADDE747FF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96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438478-5A4E-426F-9731-20610B00235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96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6841F-3121-4DEE-8A40-BCF0F8184AC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8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69311E-19DD-460E-ABF3-A108FC1A6FA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5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0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E8E6-A9F7-45C5-B268-FF636468CD0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22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48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4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7E8E6-A9F7-45C5-B268-FF636468CD0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1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6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1460D-3BD5-4740-9E8E-BD38EBBE6FE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7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B7817-2623-4948-82E2-587C164D603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39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C0BC06-B768-4E7C-90EE-BE0D3E57313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3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4AF46-B765-44FE-9271-D6C8CFAD024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5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DF74-6CC2-41C0-8105-E89EBCFEBE3C}" type="datetime1">
              <a:rPr lang="en-US" smtClean="0"/>
              <a:pPr>
                <a:defRPr/>
              </a:pPr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8A57-E76B-4920-9A3C-DD29975F8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8C71-EC2D-446A-9719-2364FBE182C1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D80D-44E5-4091-9734-F5FC644F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6DC43-592B-450A-B59B-7DF580AD21F1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D5C6-FF68-42FB-82ED-1557FF71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B1AC-6FBB-43F3-B5B0-505D06F5FDDC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F0FB-0A65-4DED-84BA-C4425064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0DC0-55B2-4B89-B5CA-09FDBD00FD1C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B817-F4FC-4638-BD70-FC3C7EBE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4EE-98B5-4F01-9D90-6309DC0654A4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3C6B-8A80-4B39-9665-D4BF91E4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B26A-3696-4F68-B7AC-C4CD7231FB6F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A3CA-53A8-4D02-AA6A-AFEC8DB35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1A7C-9AA8-4122-BFCF-989D56F20E4E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DDDB-E7D6-4697-935A-0D5CC35A1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47B6-B455-41C6-859B-08484AD1F8C3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3A3F-CACF-41F8-B42E-BB912CDDE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30E0-2A90-41C1-A2C0-1FB89504D290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9EC7-D4EF-45C8-9434-A9DD7D35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61B9-8DA3-40AB-AE43-78E668939A49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2625-7BE4-4C6C-8D3A-02223D7A7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E9D4A-98CF-49D2-846E-1F3AA90EB479}" type="datetime1">
              <a:rPr lang="en-US" smtClean="0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61C22-E1F8-4CDE-9047-18F9F9BC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DH_smphics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0" y="6096000"/>
            <a:ext cx="1651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9C8E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19C8E9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Image result for welc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6425"/>
          <a:stretch/>
        </p:blipFill>
        <p:spPr bwMode="auto">
          <a:xfrm>
            <a:off x="486696" y="294967"/>
            <a:ext cx="8229600" cy="58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360894" y="1167113"/>
            <a:ext cx="3424630" cy="15940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Floppy’s Phonics Fiction and </a:t>
            </a:r>
            <a:b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Non-fiction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5103" y="3975015"/>
            <a:ext cx="3078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Use cumulative, decodable reading books as well as the Floppy’s Phonics  </a:t>
            </a:r>
            <a:r>
              <a:rPr lang="en-US" sz="2000" dirty="0" err="1">
                <a:latin typeface="Comic Sans MS" panose="030F0702030302020204" pitchFamily="66" charset="0"/>
              </a:rPr>
              <a:t>programme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Slightly behind phonics in class.</a:t>
            </a:r>
          </a:p>
        </p:txBody>
      </p:sp>
      <p:pic>
        <p:nvPicPr>
          <p:cNvPr id="7170" name="Picture 2" descr="C:\Users\westz\Documents\WIP\ORT\Floppys phonics\ORT_Overview_Floppys_Phonics_Fiction_Nonfi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6" y="551935"/>
            <a:ext cx="4894517" cy="56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1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1"/>
          </p:nvPr>
        </p:nvSpPr>
        <p:spPr>
          <a:xfrm>
            <a:off x="457200" y="666750"/>
            <a:ext cx="8229600" cy="54594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Non-decodable books</a:t>
            </a:r>
          </a:p>
          <a:p>
            <a:pPr marL="0" indent="0" eaLnBrk="1" hangingPunct="1">
              <a:buFont typeface="Arial" charset="0"/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To be read by an adult to or with the child.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These are language rich and allow children to listen to repetitive stories and further develop their knowledge and understanding of the world.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Image result for collins big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1601"/>
            <a:ext cx="2366399" cy="236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rt firefl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14" y="4629893"/>
            <a:ext cx="2729886" cy="20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598488"/>
            <a:ext cx="8229600" cy="55276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GB" sz="4400" dirty="0">
                <a:solidFill>
                  <a:srgbClr val="1AB7D6"/>
                </a:solidFill>
                <a:latin typeface="Comic Sans MS" panose="030F0702030302020204" pitchFamily="66" charset="0"/>
              </a:rPr>
              <a:t>About the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alphabetic code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Letters and letter groups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are code for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 individual sounds in our speech.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Decoding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the letter symbols into sounds is the basis for reading (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print-to-sound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):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sz="7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en-GB" sz="7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See the printed word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soap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, say the sounds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 /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oa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 /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/, blend the sounds to read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“soap”.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8650"/>
            <a:ext cx="8229600" cy="5497513"/>
          </a:xfrm>
        </p:spPr>
        <p:txBody>
          <a:bodyPr/>
          <a:lstStyle/>
          <a:p>
            <a:r>
              <a:rPr lang="en-GB" sz="2800" dirty="0">
                <a:latin typeface="Comic Sans MS" panose="030F0702030302020204" pitchFamily="66" charset="0"/>
              </a:rPr>
              <a:t>For beginners, we teach the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letters</a:t>
            </a:r>
            <a:r>
              <a:rPr lang="en-GB" sz="2800" dirty="0">
                <a:latin typeface="Comic Sans MS" panose="030F0702030302020204" pitchFamily="66" charset="0"/>
              </a:rPr>
              <a:t> and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sounds</a:t>
            </a:r>
            <a:r>
              <a:rPr lang="en-GB" sz="2800" dirty="0">
                <a:latin typeface="Comic Sans MS" panose="030F0702030302020204" pitchFamily="66" charset="0"/>
              </a:rPr>
              <a:t> of the alphabetic code in a ‘</a:t>
            </a:r>
            <a:r>
              <a:rPr lang="en-GB" sz="2800" dirty="0">
                <a:solidFill>
                  <a:srgbClr val="1AB7D6"/>
                </a:solidFill>
                <a:latin typeface="Comic Sans MS" panose="030F0702030302020204" pitchFamily="66" charset="0"/>
              </a:rPr>
              <a:t>simple</a:t>
            </a:r>
            <a:r>
              <a:rPr lang="en-GB" sz="2800" dirty="0">
                <a:latin typeface="Comic Sans MS" panose="030F0702030302020204" pitchFamily="66" charset="0"/>
              </a:rPr>
              <a:t>’ way at first...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We teach </a:t>
            </a:r>
            <a:r>
              <a:rPr lang="en-GB" sz="2800" dirty="0">
                <a:solidFill>
                  <a:srgbClr val="F013AF"/>
                </a:solidFill>
                <a:latin typeface="Comic Sans MS" panose="030F0702030302020204" pitchFamily="66" charset="0"/>
              </a:rPr>
              <a:t>all</a:t>
            </a:r>
            <a:r>
              <a:rPr lang="en-GB" sz="2800" dirty="0">
                <a:latin typeface="Comic Sans MS" panose="030F0702030302020204" pitchFamily="66" charset="0"/>
              </a:rPr>
              <a:t> the sounds and at least </a:t>
            </a:r>
            <a:r>
              <a:rPr lang="en-GB" sz="2800" dirty="0">
                <a:solidFill>
                  <a:srgbClr val="F013AF"/>
                </a:solidFill>
                <a:latin typeface="Comic Sans MS" panose="030F0702030302020204" pitchFamily="66" charset="0"/>
              </a:rPr>
              <a:t>one</a:t>
            </a:r>
            <a:r>
              <a:rPr lang="en-GB" sz="2800" dirty="0">
                <a:latin typeface="Comic Sans MS" panose="030F0702030302020204" pitchFamily="66" charset="0"/>
              </a:rPr>
              <a:t> way of spelling them:  e.g. </a:t>
            </a:r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2800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ee</a:t>
            </a:r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2800" dirty="0">
                <a:latin typeface="Comic Sans MS" panose="030F0702030302020204" pitchFamily="66" charset="0"/>
              </a:rPr>
              <a:t>   </a:t>
            </a:r>
            <a:r>
              <a:rPr lang="en-GB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ee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Then we continue to teach </a:t>
            </a:r>
            <a:r>
              <a:rPr lang="en-GB" sz="2800" dirty="0">
                <a:solidFill>
                  <a:srgbClr val="F013AF"/>
                </a:solidFill>
                <a:latin typeface="Comic Sans MS" panose="030F0702030302020204" pitchFamily="66" charset="0"/>
              </a:rPr>
              <a:t>further spelling alternatives </a:t>
            </a:r>
            <a:r>
              <a:rPr lang="en-GB" sz="2800" dirty="0">
                <a:latin typeface="Comic Sans MS" panose="030F0702030302020204" pitchFamily="66" charset="0"/>
              </a:rPr>
              <a:t>which are code for the sounds:  </a:t>
            </a:r>
          </a:p>
          <a:p>
            <a:pPr>
              <a:buNone/>
            </a:pPr>
            <a:r>
              <a:rPr lang="en-GB" sz="2800" dirty="0">
                <a:latin typeface="Comic Sans MS" panose="030F0702030302020204" pitchFamily="66" charset="0"/>
              </a:rPr>
              <a:t>       e.g.  </a:t>
            </a:r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2800" dirty="0" err="1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ee</a:t>
            </a:r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/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ee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  ea    e    e-e     -y    -</a:t>
            </a:r>
            <a:r>
              <a:rPr lang="en-GB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ey</a:t>
            </a:r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   -</a:t>
            </a:r>
            <a:r>
              <a:rPr lang="en-GB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ie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Content Placeholder 2"/>
          <p:cNvSpPr>
            <a:spLocks noGrp="1"/>
          </p:cNvSpPr>
          <p:nvPr>
            <p:ph idx="1"/>
          </p:nvPr>
        </p:nvSpPr>
        <p:spPr>
          <a:xfrm>
            <a:off x="457200" y="1695450"/>
            <a:ext cx="8229600" cy="44307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dirty="0"/>
              <a:t>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2800" dirty="0">
                <a:latin typeface="Comic Sans MS" pitchFamily="66" charset="0"/>
              </a:rPr>
              <a:t>      </a:t>
            </a:r>
            <a:r>
              <a:rPr lang="en-GB" sz="2800" dirty="0">
                <a:highlight>
                  <a:srgbClr val="FFFF00"/>
                </a:highlight>
                <a:latin typeface="Comic Sans MS" pitchFamily="66" charset="0"/>
              </a:rPr>
              <a:t>/</a:t>
            </a:r>
            <a:r>
              <a:rPr lang="en-GB" sz="2800" b="1" dirty="0">
                <a:solidFill>
                  <a:srgbClr val="0070C0"/>
                </a:solidFill>
                <a:highlight>
                  <a:srgbClr val="FFFF00"/>
                </a:highlight>
                <a:latin typeface="Comic Sans MS" pitchFamily="66" charset="0"/>
              </a:rPr>
              <a:t>k</a:t>
            </a:r>
            <a:r>
              <a:rPr lang="en-GB" sz="2800" dirty="0">
                <a:highlight>
                  <a:srgbClr val="FFFF00"/>
                </a:highlight>
                <a:latin typeface="Comic Sans MS" pitchFamily="66" charset="0"/>
              </a:rPr>
              <a:t>/</a:t>
            </a:r>
            <a:r>
              <a:rPr lang="en-GB" sz="2800" dirty="0">
                <a:latin typeface="Comic Sans MS" pitchFamily="66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GB" sz="2800" b="1" dirty="0"/>
          </a:p>
          <a:p>
            <a:pPr marL="0" indent="0" eaLnBrk="1" hangingPunct="1">
              <a:buFont typeface="Arial" charset="0"/>
              <a:buNone/>
            </a:pPr>
            <a:r>
              <a:rPr lang="en-GB" sz="2800" b="1" dirty="0"/>
              <a:t>					</a:t>
            </a:r>
            <a:r>
              <a:rPr lang="en-GB" sz="2800" b="1" dirty="0">
                <a:latin typeface="Comic Sans MS" pitchFamily="66" charset="0"/>
              </a:rPr>
              <a:t>c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 t</a:t>
            </a:r>
            <a:r>
              <a:rPr lang="en-GB" sz="2800" b="1" dirty="0">
                <a:latin typeface="Comic Sans MS" pitchFamily="66" charset="0"/>
              </a:rPr>
              <a:t>	        k </a:t>
            </a:r>
            <a:r>
              <a:rPr lang="en-GB" sz="2800" b="1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ey</a:t>
            </a:r>
            <a:r>
              <a:rPr lang="en-GB" sz="2800" b="1" dirty="0">
                <a:latin typeface="Comic Sans MS" pitchFamily="66" charset="0"/>
              </a:rPr>
              <a:t>      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 u </a:t>
            </a:r>
            <a:r>
              <a:rPr lang="en-GB" sz="2800" b="1" dirty="0">
                <a:latin typeface="Comic Sans MS" pitchFamily="66" charset="0"/>
              </a:rPr>
              <a:t>ck</a:t>
            </a:r>
            <a:endParaRPr lang="en-GB" sz="2800" dirty="0">
              <a:latin typeface="Comic Sans MS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sz="2800" dirty="0"/>
              <a:t> 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Pictures and words makes the learning of the different </a:t>
            </a:r>
            <a:r>
              <a:rPr lang="en-GB" sz="3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sounds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GB" sz="3600" i="1" dirty="0">
                <a:solidFill>
                  <a:srgbClr val="002060"/>
                </a:solidFill>
                <a:latin typeface="Comic Sans MS" panose="030F0702030302020204" pitchFamily="66" charset="0"/>
              </a:rPr>
              <a:t>spellings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memorable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manageable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" name="Picture 5" descr="ke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915235"/>
            <a:ext cx="1276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85" y="2405648"/>
            <a:ext cx="14319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01" y="2405648"/>
            <a:ext cx="1274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057986"/>
            <a:ext cx="12922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41058"/>
            <a:ext cx="8379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Floppy’s Phonics Aids to Memory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2932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</a:t>
            </a:r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adult </a:t>
            </a:r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supports</a:t>
            </a:r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learner to read is very important...</a:t>
            </a:r>
          </a:p>
          <a:p>
            <a:pPr marL="0" indent="0" eaLnBrk="1" hangingPunct="1">
              <a:buFont typeface="Arial" charset="0"/>
              <a:buNone/>
            </a:pP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GB" sz="4000" dirty="0">
                <a:solidFill>
                  <a:srgbClr val="F013AF"/>
                </a:solidFill>
                <a:latin typeface="Comic Sans MS" panose="030F0702030302020204" pitchFamily="66" charset="0"/>
              </a:rPr>
              <a:t>Tell the child the code: </a:t>
            </a:r>
          </a:p>
          <a:p>
            <a:pPr marL="0" indent="0" eaLnBrk="1" hangingPunct="1"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str</a:t>
            </a:r>
            <a:r>
              <a:rPr lang="en-GB" u="sng" dirty="0">
                <a:solidFill>
                  <a:schemeClr val="tx1"/>
                </a:solidFill>
                <a:latin typeface="Comic Sans MS" panose="030F0702030302020204" pitchFamily="66" charset="0"/>
              </a:rPr>
              <a:t>aigh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            </a:t>
            </a:r>
            <a:r>
              <a:rPr lang="en-GB" dirty="0">
                <a:latin typeface="Comic Sans MS" panose="030F0702030302020204" pitchFamily="66" charset="0"/>
              </a:rPr>
              <a:t>In </a:t>
            </a:r>
            <a:r>
              <a:rPr lang="en-GB" i="1" dirty="0">
                <a:solidFill>
                  <a:srgbClr val="F013AF"/>
                </a:solidFill>
                <a:latin typeface="Comic Sans MS" panose="030F0702030302020204" pitchFamily="66" charset="0"/>
              </a:rPr>
              <a:t>this</a:t>
            </a:r>
            <a:r>
              <a:rPr lang="en-GB" dirty="0">
                <a:latin typeface="Comic Sans MS" panose="030F0702030302020204" pitchFamily="66" charset="0"/>
              </a:rPr>
              <a:t> word, </a:t>
            </a:r>
            <a:r>
              <a:rPr lang="en-GB" i="1" dirty="0">
                <a:solidFill>
                  <a:srgbClr val="F013AF"/>
                </a:solidFill>
                <a:latin typeface="Comic Sans MS" panose="030F0702030302020204" pitchFamily="66" charset="0"/>
              </a:rPr>
              <a:t>these</a:t>
            </a:r>
            <a:r>
              <a:rPr lang="en-GB" dirty="0">
                <a:latin typeface="Comic Sans MS" panose="030F0702030302020204" pitchFamily="66" charset="0"/>
              </a:rPr>
              <a:t> letters </a:t>
            </a:r>
          </a:p>
          <a:p>
            <a:pPr marL="0" indent="0" eaLnBrk="1" hangingPunct="1"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</a:t>
            </a: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are code for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en-GB" dirty="0">
                <a:latin typeface="Comic Sans MS" panose="030F0702030302020204" pitchFamily="66" charset="0"/>
              </a:rPr>
              <a:t>/</a:t>
            </a:r>
            <a:r>
              <a:rPr lang="en-GB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ai</a:t>
            </a:r>
            <a:r>
              <a:rPr lang="en-GB" dirty="0">
                <a:latin typeface="Comic Sans MS" panose="030F0702030302020204" pitchFamily="66" charset="0"/>
              </a:rPr>
              <a:t>/. </a:t>
            </a:r>
          </a:p>
          <a:p>
            <a:pPr marL="0" indent="0" eaLnBrk="1" hangingPunct="1">
              <a:buFont typeface="Arial" charset="0"/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pointing_fin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238" y="4461194"/>
            <a:ext cx="1272915" cy="15217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97" y="1010165"/>
            <a:ext cx="8229600" cy="5326063"/>
          </a:xfrm>
        </p:spPr>
        <p:txBody>
          <a:bodyPr/>
          <a:lstStyle/>
          <a:p>
            <a:pPr marL="742950" indent="-742950">
              <a:buNone/>
            </a:pPr>
            <a:r>
              <a:rPr lang="en-GB" sz="4000" dirty="0">
                <a:solidFill>
                  <a:srgbClr val="F013AF"/>
                </a:solidFill>
                <a:latin typeface="Comic Sans MS" panose="030F0702030302020204" pitchFamily="66" charset="0"/>
              </a:rPr>
              <a:t>2.   Alternatively,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model </a:t>
            </a:r>
            <a:r>
              <a:rPr lang="en-GB" sz="4000" dirty="0">
                <a:solidFill>
                  <a:srgbClr val="F013AF"/>
                </a:solidFill>
                <a:latin typeface="Comic Sans MS" panose="030F0702030302020204" pitchFamily="66" charset="0"/>
              </a:rPr>
              <a:t>the sounding out and blending of the word to the child.</a:t>
            </a:r>
          </a:p>
          <a:p>
            <a:pPr marL="742950" indent="-742950">
              <a:buFont typeface="+mj-lt"/>
              <a:buAutoNum type="arabicPeriod"/>
            </a:pPr>
            <a:endParaRPr lang="en-GB" sz="4000" dirty="0">
              <a:solidFill>
                <a:srgbClr val="F013AF"/>
              </a:solidFill>
              <a:latin typeface="Comic Sans MS" panose="030F0702030302020204" pitchFamily="66" charset="0"/>
            </a:endParaRPr>
          </a:p>
          <a:p>
            <a:pPr marL="742950" indent="-742950">
              <a:buNone/>
            </a:pPr>
            <a:r>
              <a:rPr lang="en-GB" sz="4000" dirty="0">
                <a:solidFill>
                  <a:srgbClr val="F013AF"/>
                </a:solidFill>
                <a:latin typeface="Comic Sans MS" panose="030F0702030302020204" pitchFamily="66" charset="0"/>
              </a:rPr>
              <a:t>3.  Or simply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tell the child </a:t>
            </a:r>
            <a:r>
              <a:rPr lang="en-GB" sz="4000" dirty="0">
                <a:solidFill>
                  <a:srgbClr val="F013AF"/>
                </a:solidFill>
                <a:latin typeface="Comic Sans MS" panose="030F0702030302020204" pitchFamily="66" charset="0"/>
              </a:rPr>
              <a:t>the words which are proving too difficult.</a:t>
            </a:r>
          </a:p>
          <a:p>
            <a:endParaRPr lang="en-GB" b="1" dirty="0">
              <a:solidFill>
                <a:srgbClr val="F013AF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599600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‘</a:t>
            </a:r>
            <a:r>
              <a:rPr lang="en-GB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Tricky Words</a:t>
            </a:r>
            <a:r>
              <a:rPr lang="en-GB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’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Useful words which are sometimes ‘tricky’ are introduced </a:t>
            </a: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steadily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throughout phonics.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It is better 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to tell the child a really challenging word</a:t>
            </a: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, than to tell the child to ‘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guess</a:t>
            </a:r>
            <a:r>
              <a:rPr lang="en-GB" sz="3600" dirty="0">
                <a:solidFill>
                  <a:srgbClr val="F013AF"/>
                </a:solidFill>
                <a:latin typeface="Comic Sans MS" panose="030F0702030302020204" pitchFamily="66" charset="0"/>
              </a:rPr>
              <a:t>’ the word.</a:t>
            </a:r>
          </a:p>
          <a:p>
            <a:pPr marL="0" indent="0" eaLnBrk="1" hangingPunct="1">
              <a:buFont typeface="Arial" charset="0"/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Phonics Journals - Activity Sheets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dirty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en-GB" sz="2800" dirty="0"/>
              <a:t> </a:t>
            </a:r>
          </a:p>
          <a:p>
            <a:pPr eaLnBrk="1" hangingPunct="1"/>
            <a:endParaRPr lang="en-GB" dirty="0"/>
          </a:p>
        </p:txBody>
      </p:sp>
      <p:pic>
        <p:nvPicPr>
          <p:cNvPr id="4" name="Picture 2" descr="C:\Users\Beddoess\Desktop\Act Sh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5" y="1627188"/>
            <a:ext cx="2972776" cy="4221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000250"/>
            <a:ext cx="45833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Individual practice of the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skills for reading, spelling </a:t>
            </a: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handwriting at </a:t>
            </a:r>
            <a:b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word level.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Children are fully trained</a:t>
            </a: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in the routines.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PLEASE: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97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Listen to your child read to you and support as needed (</a:t>
            </a:r>
            <a:r>
              <a:rPr lang="en-GB" sz="3000" dirty="0">
                <a:solidFill>
                  <a:srgbClr val="F013AF"/>
                </a:solidFill>
                <a:latin typeface="Comic Sans MS" panose="030F0702030302020204" pitchFamily="66" charset="0"/>
              </a:rPr>
              <a:t>AND talk a lot about the story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Read books aloud </a:t>
            </a:r>
            <a:r>
              <a:rPr lang="en-GB" sz="3000" i="1" dirty="0">
                <a:solidFill>
                  <a:srgbClr val="F013AF"/>
                </a:solidFill>
                <a:latin typeface="Comic Sans MS" panose="030F0702030302020204" pitchFamily="66" charset="0"/>
              </a:rPr>
              <a:t>to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your child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i="1" dirty="0">
                <a:solidFill>
                  <a:srgbClr val="F013AF"/>
                </a:solidFill>
                <a:latin typeface="Comic Sans MS" panose="030F0702030302020204" pitchFamily="66" charset="0"/>
              </a:rPr>
              <a:t>Share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the reading of books with your child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i="1" dirty="0">
                <a:solidFill>
                  <a:srgbClr val="F013AF"/>
                </a:solidFill>
                <a:latin typeface="Comic Sans MS" panose="030F0702030302020204" pitchFamily="66" charset="0"/>
              </a:rPr>
              <a:t>Continue to hear your child read aloud 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even when he or she can read independently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>
                <a:solidFill>
                  <a:srgbClr val="F013AF"/>
                </a:solidFill>
                <a:latin typeface="Comic Sans MS" panose="030F0702030302020204" pitchFamily="66" charset="0"/>
              </a:rPr>
              <a:t>Chatter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about everything!</a:t>
            </a:r>
          </a:p>
        </p:txBody>
      </p:sp>
      <p:pic>
        <p:nvPicPr>
          <p:cNvPr id="5122" name="Picture 2" descr="C:\Users\Debbie\AppData\Local\Microsoft\Windows\Temporary Internet Files\Content.IE5\NGDN8TEB\MC90039075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1872" y="460268"/>
            <a:ext cx="1102955" cy="1139932"/>
          </a:xfrm>
          <a:prstGeom prst="rect">
            <a:avLst/>
          </a:prstGeom>
          <a:noFill/>
        </p:spPr>
      </p:pic>
      <p:pic>
        <p:nvPicPr>
          <p:cNvPr id="5123" name="Picture 3" descr="C:\Users\Debbie\AppData\Local\Microsoft\Windows\Temporary Internet Files\Content.IE5\2USJE7TT\MC90015723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702" y="5250930"/>
            <a:ext cx="1389125" cy="1135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How did you learn to read?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66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Can you remember?</a:t>
            </a:r>
            <a:endParaRPr lang="en-GB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Debbie\AppData\Local\Microsoft\Windows\Temporary Internet Files\Content.IE5\1R622T0N\MC900435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588" y="3626248"/>
            <a:ext cx="3547759" cy="2740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0" y="38670"/>
            <a:ext cx="8229600" cy="1143000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Oxford Owl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3445"/>
            <a:ext cx="8229600" cy="1504336"/>
          </a:xfrm>
        </p:spPr>
        <p:txBody>
          <a:bodyPr/>
          <a:lstStyle/>
          <a:p>
            <a:pPr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  swalwell1			password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13911" r="4897" b="6250"/>
          <a:stretch/>
        </p:blipFill>
        <p:spPr bwMode="auto">
          <a:xfrm>
            <a:off x="235974" y="987852"/>
            <a:ext cx="8908026" cy="43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4400" dirty="0">
                <a:latin typeface="Comic Sans MS" panose="030F0702030302020204" pitchFamily="66" charset="0"/>
              </a:rPr>
              <a:t>  Please do come and see us if you have any questions or worries.</a:t>
            </a:r>
          </a:p>
        </p:txBody>
      </p:sp>
      <p:pic>
        <p:nvPicPr>
          <p:cNvPr id="7170" name="Picture 2" descr="C:\Users\Debbie\AppData\Local\Microsoft\Windows\Temporary Internet Files\Content.IE5\NGDN8TEB\MC9000603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4821" y="4108622"/>
            <a:ext cx="2212019" cy="186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29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>
          <a:xfrm>
            <a:off x="147483" y="381000"/>
            <a:ext cx="8804787" cy="5745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Book-by-book-by-book?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sz="4800" b="1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4800" b="1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ebbie\AppData\Local\Microsoft\Windows\Temporary Internet Files\Content.IE5\1R622T0N\MC90023731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633" y="1808897"/>
            <a:ext cx="3306967" cy="4317266"/>
          </a:xfrm>
          <a:prstGeom prst="rect">
            <a:avLst/>
          </a:prstGeom>
          <a:noFill/>
        </p:spPr>
      </p:pic>
      <p:pic>
        <p:nvPicPr>
          <p:cNvPr id="2051" name="Picture 3" descr="C:\Users\Debbie\AppData\Local\Microsoft\Windows\Temporary Internet Files\Content.IE5\ZC608QOK\MC90013820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08897"/>
            <a:ext cx="2436056" cy="1620103"/>
          </a:xfrm>
          <a:prstGeom prst="rect">
            <a:avLst/>
          </a:prstGeom>
          <a:noFill/>
        </p:spPr>
      </p:pic>
      <p:pic>
        <p:nvPicPr>
          <p:cNvPr id="2053" name="Picture 5" descr="C:\Users\Debbie\AppData\Local\Microsoft\Windows\Temporary Internet Files\Content.IE5\NGDN8TEB\MC90023205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072" y="3954462"/>
            <a:ext cx="2092184" cy="2171701"/>
          </a:xfrm>
          <a:prstGeom prst="rect">
            <a:avLst/>
          </a:prstGeom>
          <a:noFill/>
        </p:spPr>
      </p:pic>
      <p:pic>
        <p:nvPicPr>
          <p:cNvPr id="2054" name="Picture 6" descr="C:\Users\Debbie\AppData\Local\Microsoft\Windows\Temporary Internet Files\Content.IE5\2USJE7TT\MC90008905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51" y="2039729"/>
            <a:ext cx="2072582" cy="2434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Phonics is for adults</a:t>
            </a:r>
            <a:br>
              <a:rPr lang="en-GB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 not just for ‘infants’!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3447"/>
            <a:ext cx="8229600" cy="4125913"/>
          </a:xfrm>
        </p:spPr>
        <p:txBody>
          <a:bodyPr/>
          <a:lstStyle/>
          <a:p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we do when we want to read an unknown word?</a:t>
            </a:r>
          </a:p>
          <a:p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Calceolaria 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integrifolia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52450"/>
            <a:ext cx="9144000" cy="55737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 official guidance in England: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4400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Teachers should use </a:t>
            </a:r>
            <a:r>
              <a:rPr lang="en-GB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Systematic Synthetic Phonics </a:t>
            </a:r>
            <a:r>
              <a:rPr lang="en-GB" sz="4400" dirty="0">
                <a:solidFill>
                  <a:srgbClr val="002060"/>
                </a:solidFill>
                <a:latin typeface="Comic Sans MS" panose="030F0702030302020204" pitchFamily="66" charset="0"/>
              </a:rPr>
              <a:t>programmes 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and ‘cumulative’ </a:t>
            </a:r>
            <a:r>
              <a:rPr lang="en-GB" sz="4400" dirty="0">
                <a:solidFill>
                  <a:srgbClr val="F013AF"/>
                </a:solidFill>
                <a:latin typeface="Comic Sans MS" panose="030F0702030302020204" pitchFamily="66" charset="0"/>
              </a:rPr>
              <a:t>decodable</a:t>
            </a:r>
            <a:r>
              <a:rPr lang="en-GB" sz="4400" dirty="0">
                <a:latin typeface="Comic Sans MS" panose="030F0702030302020204" pitchFamily="66" charset="0"/>
              </a:rPr>
              <a:t> </a:t>
            </a: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reading books for beginners</a:t>
            </a:r>
          </a:p>
          <a:p>
            <a:pPr eaLnBrk="1" hangingPunct="1">
              <a:defRPr/>
            </a:pPr>
            <a:endParaRPr lang="en-GB" sz="3600" dirty="0"/>
          </a:p>
          <a:p>
            <a:pPr marL="0" indent="0" eaLnBrk="1" hangingPunct="1">
              <a:defRPr/>
            </a:pPr>
            <a:endParaRPr lang="en-GB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57200" y="493713"/>
            <a:ext cx="8229600" cy="56324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Our school uses the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Oxford Reading Tree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Floppy’s Phonics programme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" descr="I:\Intro\cover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851" y="3495642"/>
            <a:ext cx="3659049" cy="289722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BEB78-0764-A044-B047-0BC0F3DAB2B4}"/>
              </a:ext>
            </a:extLst>
          </p:cNvPr>
          <p:cNvSpPr txBox="1"/>
          <p:nvPr/>
        </p:nvSpPr>
        <p:spPr>
          <a:xfrm>
            <a:off x="688889" y="3989002"/>
            <a:ext cx="4294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By Oxford University Press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and Debbie Hepplewhite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7200" b="1" dirty="0">
                <a:latin typeface="Comic Sans MS" panose="030F0702030302020204" pitchFamily="66" charset="0"/>
              </a:rPr>
              <a:t>Pre-phonics</a:t>
            </a:r>
            <a:endParaRPr lang="en-GB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Stage 1 Wordless Books Cover At The Matc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096" y="1661478"/>
            <a:ext cx="2040787" cy="1828482"/>
          </a:xfrm>
          <a:ln>
            <a:solidFill>
              <a:schemeClr val="accent1"/>
            </a:solidFill>
          </a:ln>
        </p:spPr>
      </p:pic>
      <p:pic>
        <p:nvPicPr>
          <p:cNvPr id="5" name="Picture 4" descr="Stage 1 Wordless Books Page Spread At The Match_Pag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96" y="3840480"/>
            <a:ext cx="2040787" cy="1805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1900" y="1429431"/>
            <a:ext cx="49149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013AF"/>
                </a:solidFill>
                <a:latin typeface="Comic Sans MS" panose="030F0702030302020204" pitchFamily="66" charset="0"/>
              </a:rPr>
              <a:t>Sounds</a:t>
            </a:r>
            <a:r>
              <a:rPr lang="en-GB" sz="4000" b="1" dirty="0">
                <a:latin typeface="Comic Sans MS" panose="030F0702030302020204" pitchFamily="66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environmental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rhythm, rhyme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singing, chanting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percussion, music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discussion!</a:t>
            </a:r>
          </a:p>
          <a:p>
            <a:pPr>
              <a:buFont typeface="Arial" pitchFamily="34" charset="0"/>
              <a:buChar char="•"/>
            </a:pP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oral blending and segmenting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205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Oral blending and oral segmenting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162050"/>
            <a:ext cx="8967018" cy="4964113"/>
          </a:xfrm>
        </p:spPr>
        <p:txBody>
          <a:bodyPr/>
          <a:lstStyle/>
          <a:p>
            <a:pPr>
              <a:buNone/>
            </a:pPr>
            <a:r>
              <a:rPr lang="en-GB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1. </a:t>
            </a:r>
            <a:r>
              <a:rPr lang="en-GB" b="1" i="1" dirty="0">
                <a:solidFill>
                  <a:srgbClr val="F013AF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>
                <a:solidFill>
                  <a:srgbClr val="F013AF"/>
                </a:solidFill>
                <a:latin typeface="Comic Sans MS" panose="030F0702030302020204" pitchFamily="66" charset="0"/>
              </a:rPr>
              <a:t>eading</a:t>
            </a:r>
            <a:r>
              <a:rPr lang="en-GB" b="1" dirty="0">
                <a:latin typeface="Comic Sans MS" panose="030F0702030302020204" pitchFamily="66" charset="0"/>
              </a:rPr>
              <a:t> without letters:</a:t>
            </a:r>
          </a:p>
          <a:p>
            <a:pPr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Say, “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Pull up the /z//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//p/ on  your /c//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oa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//t/.</a:t>
            </a:r>
            <a:r>
              <a:rPr lang="en-GB" dirty="0">
                <a:latin typeface="Comic Sans MS" panose="030F0702030302020204" pitchFamily="66" charset="0"/>
              </a:rPr>
              <a:t>”</a:t>
            </a:r>
          </a:p>
          <a:p>
            <a:pPr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2. </a:t>
            </a:r>
            <a:r>
              <a:rPr lang="en-GB" b="1" dirty="0">
                <a:solidFill>
                  <a:srgbClr val="F013AF"/>
                </a:solidFill>
                <a:latin typeface="Comic Sans MS" panose="030F0702030302020204" pitchFamily="66" charset="0"/>
              </a:rPr>
              <a:t>Spelling</a:t>
            </a:r>
            <a:r>
              <a:rPr lang="en-GB" b="1" dirty="0">
                <a:latin typeface="Comic Sans MS" panose="030F0702030302020204" pitchFamily="66" charset="0"/>
              </a:rPr>
              <a:t> without letters:</a:t>
            </a:r>
          </a:p>
          <a:p>
            <a:pPr>
              <a:buNone/>
            </a:pPr>
            <a:endParaRPr lang="en-GB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“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Mat, /m/ /a/ /t/.   Spoon  /s/ /p/ /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oo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/ /n/.</a:t>
            </a:r>
            <a:r>
              <a:rPr lang="en-GB" dirty="0">
                <a:latin typeface="Comic Sans MS" panose="030F0702030302020204" pitchFamily="66" charset="0"/>
              </a:rPr>
              <a:t>”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This helps your child’s awareness of sounds.</a:t>
            </a:r>
          </a:p>
        </p:txBody>
      </p:sp>
    </p:spTree>
    <p:extLst>
      <p:ext uri="{BB962C8B-B14F-4D97-AF65-F5344CB8AC3E}">
        <p14:creationId xmlns:p14="http://schemas.microsoft.com/office/powerpoint/2010/main" val="7103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215391" y="274638"/>
            <a:ext cx="8353425" cy="706437"/>
          </a:xfrm>
        </p:spPr>
        <p:txBody>
          <a:bodyPr/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Systematic…</a:t>
            </a:r>
          </a:p>
        </p:txBody>
      </p:sp>
      <p:pic>
        <p:nvPicPr>
          <p:cNvPr id="111619" name="Content Placeholder 3" descr="Sounds and Letters grid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75" y="131763"/>
            <a:ext cx="3830638" cy="6311900"/>
          </a:xfrm>
        </p:spPr>
      </p:pic>
      <p:sp>
        <p:nvSpPr>
          <p:cNvPr id="5" name="Right Arrow 4"/>
          <p:cNvSpPr/>
          <p:nvPr/>
        </p:nvSpPr>
        <p:spPr>
          <a:xfrm>
            <a:off x="2076450" y="2233613"/>
            <a:ext cx="520700" cy="257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6824663" y="2047875"/>
            <a:ext cx="365125" cy="426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622" name="TextBox 8"/>
          <p:cNvSpPr txBox="1">
            <a:spLocks noChangeArrowheads="1"/>
          </p:cNvSpPr>
          <p:nvPr/>
        </p:nvSpPr>
        <p:spPr bwMode="auto">
          <a:xfrm>
            <a:off x="7189788" y="3921125"/>
            <a:ext cx="1668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 years+ for reading and spelling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Revisit code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after that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for </a:t>
            </a:r>
            <a:r>
              <a:rPr lang="en-GB" dirty="0">
                <a:solidFill>
                  <a:srgbClr val="F013AF"/>
                </a:solidFill>
                <a:latin typeface="Comic Sans MS" panose="030F0702030302020204" pitchFamily="66" charset="0"/>
              </a:rPr>
              <a:t>spelling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purposes</a:t>
            </a:r>
          </a:p>
        </p:txBody>
      </p:sp>
      <p:sp>
        <p:nvSpPr>
          <p:cNvPr id="111623" name="TextBox 9"/>
          <p:cNvSpPr txBox="1">
            <a:spLocks noChangeArrowheads="1"/>
          </p:cNvSpPr>
          <p:nvPr/>
        </p:nvSpPr>
        <p:spPr bwMode="auto">
          <a:xfrm>
            <a:off x="468673" y="1395825"/>
            <a:ext cx="1518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Pre-phonics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076450" y="1485899"/>
            <a:ext cx="520700" cy="2571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6024" y="2127934"/>
            <a:ext cx="1779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Letters start </a:t>
            </a:r>
            <a:br>
              <a:rPr lang="en-GB" b="1" dirty="0">
                <a:latin typeface="Comic Sans MS" panose="030F0702030302020204" pitchFamily="66" charset="0"/>
              </a:rPr>
            </a:br>
            <a:r>
              <a:rPr lang="en-GB" b="1" dirty="0">
                <a:latin typeface="Comic Sans MS" panose="030F0702030302020204" pitchFamily="66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11698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</TotalTime>
  <Words>608</Words>
  <Application>Microsoft Office PowerPoint</Application>
  <PresentationFormat>On-screen Show (4:3)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Phonics is for adults - not just for ‘infants’!</vt:lpstr>
      <vt:lpstr>PowerPoint Presentation</vt:lpstr>
      <vt:lpstr>PowerPoint Presentation</vt:lpstr>
      <vt:lpstr>Pre-phonics</vt:lpstr>
      <vt:lpstr>Oral blending and oral segmenting</vt:lpstr>
      <vt:lpstr>Systematic…</vt:lpstr>
      <vt:lpstr>Floppy’s Phonics Fiction and  Non-fiction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Journals - Activity Sheets</vt:lpstr>
      <vt:lpstr>PLEASE:</vt:lpstr>
      <vt:lpstr>Oxford Owl website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Parent's Powerpoint</dc:subject>
  <dc:creator>Debbie Hepplewhite</dc:creator>
  <cp:lastModifiedBy>Rebecca Taylor</cp:lastModifiedBy>
  <cp:revision>564</cp:revision>
  <dcterms:created xsi:type="dcterms:W3CDTF">2011-03-29T11:54:41Z</dcterms:created>
  <dcterms:modified xsi:type="dcterms:W3CDTF">2019-11-29T15:15:00Z</dcterms:modified>
</cp:coreProperties>
</file>