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0" r:id="rId9"/>
    <p:sldId id="262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863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2CC5D4-C405-4F5C-86FC-D0FBD06F68EE}" v="174" dt="2021-03-10T12:22:47.8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>
        <p:scale>
          <a:sx n="78" d="100"/>
          <a:sy n="78" d="100"/>
        </p:scale>
        <p:origin x="-378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195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6AC274-458A-44E7-B89F-7B66D449CCFC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1BC57E-EE8B-42EB-9E62-C93485F4BF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770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 usually expand on mental health. Words you may have heard like depressed or anxious and what this might look like </a:t>
            </a:r>
            <a:r>
              <a:rPr lang="en-GB" dirty="0" err="1"/>
              <a:t>eg</a:t>
            </a:r>
            <a:r>
              <a:rPr lang="en-GB" dirty="0"/>
              <a:t> mam or dad might find it hard to do fun thing and not have a lot of energy or may look sad, not like going out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1BC57E-EE8B-42EB-9E62-C93485F4BF3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729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463881-D027-4D74-B9E3-14DAA97550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F0149CD-ACF6-4842-9ECB-EFB2925406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ACE899-171E-4131-A63A-E51440052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ACBF89-4ECD-4997-B105-19080DC7A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E84F42A-E612-4DE3-B9EF-739F5A578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470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0EAB8AD-4547-4473-982B-767E8B303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6E523D4-FBF1-4556-A611-E042BE9FA2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EA7D708-5ACC-48CF-8B8A-2E50C847C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30AEBBD-F67E-48B2-B696-3091018A4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F4897D3-704C-47F8-87B2-3FC4F60A1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42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E9012C4-35BE-4072-8DB2-6D3E09ED0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049DC61-ABD6-4972-9732-45C3714563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1C54CF9-36CC-4765-9BC7-36B7B4D07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92C7755-142D-4FE8-A6E5-872D8E98E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665FF27-D1C5-4A88-B1FA-83EDF05E4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189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DECD60E-04A1-4707-B360-9A06AF977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F9B3B3-F4C7-4F5E-83E2-B8D299E0EC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1DEF409-F6B5-43A0-A9A8-1C6156A6C1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A25A497-44C1-45BB-9AC3-C14130ACB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968F-ACC1-4B1F-B72E-A7053DFB4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CB4D4E2-9E20-4B98-BFE4-9A2C5F515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570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90EEFC-9FF3-4CF1-91D1-549829D47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19E1EF4-A9F5-4BA9-8B0E-0F16EFB801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1726683-0C79-4FFA-ACB0-7C51036E7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32D8DB3A-31CA-45F9-8798-E2A9C48FD2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67068EC-6836-4C2D-955B-D4291F6ADE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A0FB1A7-9A37-40E5-802E-3E71EFF36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747141CD-AE64-4F7C-85EE-E49393FFF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0579A7B-C1AA-417C-8500-16F4B49DF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984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492394-05BC-4E31-88F0-96499BF6E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7E941EC-886D-406F-B39D-5BA41A3B7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5B744AA-6776-4F15-B017-B5C5E61A3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3BF9B52-88E4-4CA4-92EC-7E68D7F18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066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78BEA3B-0C52-48E7-ABFB-8ED75E588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F900BAA-2F79-4234-BF6C-73D9CE24F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38B7E4F-0656-44BF-8F29-3D7E31CED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898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D0F548-F46A-403B-AFF8-870B2FD9F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038BD8-C7F4-43B9-ADB4-313E4AB6C1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C4CF951-4DF7-48AA-AA4D-EA0DF0F9D5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4D7BF78-79C8-4A3D-B6C6-82CCACAAF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AA3137A-4EFB-4FF2-BF69-302C03AB5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396DF-05BC-495D-870B-26085DDB7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266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356062-3523-4372-B748-761DEE02A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2A64227-6574-4572-8DF7-2463C9D0B6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7B91179-ADAB-4489-B067-DD7CE2FAA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133F363-DA46-419E-9657-5BCC98C11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57C3776-B712-41FF-A880-6AFB39F71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B04C821-6FE4-43B6-83C6-8181E8E5A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394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5A7F45-41A1-4F0B-B57E-7DAD9F973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7CD5543-0D6C-48F6-B4D5-473E8F411D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D1CCB44-9373-43B0-9278-C52B57B6A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A73AFCF-F349-4D6F-BF96-F91CA0E93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E09DE21-203E-4F30-BFF2-386C1D608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058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D7B35D46-2D6C-4073-962D-4C97769098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7E9C6B5-1317-4598-922E-A57929DF20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D48FEA5-74E9-4AAA-A1F6-4FE9DA23B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96F581-4F9C-43AF-9AFD-E95FAB6A9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04F142A-8161-4CDF-AF11-575D92AC4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217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7F5FAFFA-BC3A-4C02-B606-17837E88F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CD0B9C6-0C95-4F3F-AA23-19268F70E5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F65C1BA-080B-4542-8FF2-6280DCED1B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78F17-AF09-4B96-A26A-81E6AC5FC233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57C0F8-8A87-4BAE-8489-DBD38D4C2C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B21942D-53B2-4849-AE63-408C03B191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37767-0CD7-4F59-A757-FAADC5378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325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%3ACreative-Tail-rocket.sv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ixabay.com/en/shooting-star-meteoroid-star-147722/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twelvemakesadozen.blogspot.com/2011/12/when-i-grow-up.htm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help-emergency-helping-hand-save-1300942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/3.0/" TargetMode="External"/><Relationship Id="rId4" Type="http://schemas.openxmlformats.org/officeDocument/2006/relationships/hyperlink" Target="https://sunflowerstorytime.com/2015/04/28/feelings-faces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pkitten.blogspot.com/2012/12/getting-civil-european-commission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ixabay.com/en/star-shape-geometry-symbol-shiny-26004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xmlns="" id="{46F1F2C8-798B-4CCE-A851-94AFAF350B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C5988D-9381-4718-8457-513ED2D761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0908" y="477998"/>
            <a:ext cx="4399783" cy="3524159"/>
          </a:xfrm>
        </p:spPr>
        <p:txBody>
          <a:bodyPr>
            <a:noAutofit/>
          </a:bodyPr>
          <a:lstStyle/>
          <a:p>
            <a:pPr algn="l"/>
            <a:r>
              <a:rPr lang="en-GB" sz="8000" b="1" dirty="0"/>
              <a:t/>
            </a:r>
            <a:br>
              <a:rPr lang="en-GB" sz="8000" b="1" dirty="0"/>
            </a:br>
            <a:r>
              <a:rPr lang="en-GB" sz="9600" b="1" dirty="0">
                <a:solidFill>
                  <a:srgbClr val="0070C0"/>
                </a:solidFill>
                <a:latin typeface="Comic Sans MS"/>
              </a:rPr>
              <a:t>Young </a:t>
            </a:r>
            <a:r>
              <a:rPr lang="en-GB" sz="9600" b="1" dirty="0">
                <a:latin typeface="Comic Sans MS" panose="030F0702030302020204" pitchFamily="66" charset="0"/>
              </a:rPr>
              <a:t/>
            </a:r>
            <a:br>
              <a:rPr lang="en-GB" sz="9600" b="1" dirty="0">
                <a:latin typeface="Comic Sans MS" panose="030F0702030302020204" pitchFamily="66" charset="0"/>
              </a:rPr>
            </a:br>
            <a:r>
              <a:rPr lang="en-GB" sz="9600" b="1" dirty="0">
                <a:solidFill>
                  <a:srgbClr val="0070C0"/>
                </a:solidFill>
                <a:latin typeface="Comic Sans MS"/>
              </a:rPr>
              <a:t>Carers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4DD56E2-A4B0-4F6F-81E1-74DC0D8812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4874" y="5516504"/>
            <a:ext cx="5425781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omic Sans MS"/>
              </a:rPr>
              <a:t>Young Carers' Day </a:t>
            </a:r>
            <a:endParaRPr lang="en-US"/>
          </a:p>
          <a:p>
            <a:r>
              <a:rPr lang="en-GB" sz="2800" dirty="0">
                <a:latin typeface="Comic Sans MS"/>
              </a:rPr>
              <a:t>16</a:t>
            </a:r>
            <a:r>
              <a:rPr lang="en-GB" sz="2800" baseline="30000" dirty="0">
                <a:latin typeface="Comic Sans MS"/>
              </a:rPr>
              <a:t>th</a:t>
            </a:r>
            <a:r>
              <a:rPr lang="en-GB" sz="2800" dirty="0">
                <a:latin typeface="Comic Sans MS"/>
              </a:rPr>
              <a:t> March 2021</a:t>
            </a:r>
            <a:endParaRPr lang="en-GB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755E9CD0-04B0-4A3C-B291-AD913379C7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1DD8BF3B-6066-418C-8D1A-75C5E396FC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xmlns="" id="{80BC66F9-7A74-4286-AD22-1174052CC2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D8142CC3-2B5C-48E6-9DF0-6C8ACBAF23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7B2D303B-3DD0-4319-9EAD-361847FEC7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: Shape 26">
            <a:extLst>
              <a:ext uri="{FF2B5EF4-FFF2-40B4-BE49-F238E27FC236}">
                <a16:creationId xmlns:a16="http://schemas.microsoft.com/office/drawing/2014/main" xmlns="" id="{46A89C79-8EF3-4AF9-B3D9-59A883F41C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c 28">
            <a:extLst>
              <a:ext uri="{FF2B5EF4-FFF2-40B4-BE49-F238E27FC236}">
                <a16:creationId xmlns:a16="http://schemas.microsoft.com/office/drawing/2014/main" xmlns="" id="{EFE5CE34-4543-42E5-B82C-1F3D12422C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xmlns="" id="{72AF41FE-63D7-4695-81D2-66D2510E44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91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3">
            <a:extLst>
              <a:ext uri="{FF2B5EF4-FFF2-40B4-BE49-F238E27FC236}">
                <a16:creationId xmlns:a16="http://schemas.microsoft.com/office/drawing/2014/main" xmlns="" id="{C9B9F33B-F0CC-4410-85D0-1B957DF435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D34E8B-6828-44C6-921C-998DFC8C5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Who is a young carer?</a:t>
            </a:r>
          </a:p>
        </p:txBody>
      </p:sp>
      <p:sp>
        <p:nvSpPr>
          <p:cNvPr id="28" name="Freeform: Shape 15">
            <a:extLst>
              <a:ext uri="{FF2B5EF4-FFF2-40B4-BE49-F238E27FC236}">
                <a16:creationId xmlns:a16="http://schemas.microsoft.com/office/drawing/2014/main" xmlns="" id="{55CB1B7E-4B0B-4E99-9560-9667270DA7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0C761E-4C44-471A-B90A-0FF6F76893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mic Sans MS"/>
              </a:rPr>
              <a:t>A young carer is somebody aged 5 -18 years old who helps look after somebody at home.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9" name="Oval 17">
            <a:extLst>
              <a:ext uri="{FF2B5EF4-FFF2-40B4-BE49-F238E27FC236}">
                <a16:creationId xmlns:a16="http://schemas.microsoft.com/office/drawing/2014/main" xmlns="" id="{C924DBCE-E731-4B22-8181-A39C1D8627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800631" y="2700688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xmlns="" id="{71E03164-573D-4898-A564-E5A879A239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stretch/>
        </p:blipFill>
        <p:spPr>
          <a:xfrm>
            <a:off x="8219558" y="852372"/>
            <a:ext cx="3096807" cy="3096807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30" name="Freeform: Shape 19">
            <a:extLst>
              <a:ext uri="{FF2B5EF4-FFF2-40B4-BE49-F238E27FC236}">
                <a16:creationId xmlns:a16="http://schemas.microsoft.com/office/drawing/2014/main" xmlns="" id="{196DE3D2-178D-4017-842D-87C88CE92E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723881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31" name="Straight Connector 21">
            <a:extLst>
              <a:ext uri="{FF2B5EF4-FFF2-40B4-BE49-F238E27FC236}">
                <a16:creationId xmlns:a16="http://schemas.microsoft.com/office/drawing/2014/main" xmlns="" id="{43621FD4-D14D-45D5-9A57-9A2DE5EA59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955865" y="1026771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B8B23ED-4B24-429E-892B-F249BBB9BD5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r="6263" b="-4"/>
          <a:stretch/>
        </p:blipFill>
        <p:spPr>
          <a:xfrm>
            <a:off x="6723881" y="4685200"/>
            <a:ext cx="2733741" cy="2172801"/>
          </a:xfrm>
          <a:custGeom>
            <a:avLst/>
            <a:gdLst/>
            <a:ahLst/>
            <a:cxnLst/>
            <a:rect l="l" t="t" r="r" b="b"/>
            <a:pathLst>
              <a:path w="2733741" h="2172801">
                <a:moveTo>
                  <a:pt x="1366871" y="0"/>
                </a:moveTo>
                <a:cubicBezTo>
                  <a:pt x="2121772" y="0"/>
                  <a:pt x="2733741" y="595368"/>
                  <a:pt x="2733741" y="1329791"/>
                </a:cubicBezTo>
                <a:cubicBezTo>
                  <a:pt x="2733741" y="1605200"/>
                  <a:pt x="2647683" y="1861054"/>
                  <a:pt x="2500301" y="2073290"/>
                </a:cubicBezTo>
                <a:lnTo>
                  <a:pt x="2423813" y="2172801"/>
                </a:lnTo>
                <a:lnTo>
                  <a:pt x="309928" y="2172801"/>
                </a:lnTo>
                <a:lnTo>
                  <a:pt x="233440" y="2073290"/>
                </a:lnTo>
                <a:cubicBezTo>
                  <a:pt x="86058" y="1861054"/>
                  <a:pt x="0" y="1605200"/>
                  <a:pt x="0" y="1329791"/>
                </a:cubicBezTo>
                <a:cubicBezTo>
                  <a:pt x="0" y="595368"/>
                  <a:pt x="611969" y="0"/>
                  <a:pt x="1366871" y="0"/>
                </a:cubicBezTo>
                <a:close/>
              </a:path>
            </a:pathLst>
          </a:custGeom>
        </p:spPr>
      </p:pic>
      <p:sp>
        <p:nvSpPr>
          <p:cNvPr id="32" name="Arc 23">
            <a:extLst>
              <a:ext uri="{FF2B5EF4-FFF2-40B4-BE49-F238E27FC236}">
                <a16:creationId xmlns:a16="http://schemas.microsoft.com/office/drawing/2014/main" xmlns="" id="{034ACCCC-54D4-4F78-9B85-4A34FEBAA9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654998">
            <a:off x="6055857" y="4209253"/>
            <a:ext cx="3868217" cy="3868217"/>
          </a:xfrm>
          <a:prstGeom prst="arc">
            <a:avLst>
              <a:gd name="adj1" fmla="val 16200000"/>
              <a:gd name="adj2" fmla="val 20479261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xmlns="" id="{72413CFE-8B8A-45C9-B7BA-CF49986D48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039C0A0-F692-4AC8-8C55-3AB2B9B3FAB5}"/>
              </a:ext>
            </a:extLst>
          </p:cNvPr>
          <p:cNvSpPr txBox="1"/>
          <p:nvPr/>
        </p:nvSpPr>
        <p:spPr>
          <a:xfrm>
            <a:off x="1093752" y="3309393"/>
            <a:ext cx="55129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dirty="0">
                <a:latin typeface="Comic Sans MS" panose="030F0702030302020204" pitchFamily="66" charset="0"/>
              </a:rPr>
              <a:t>This could be a parent, brother or sister, grandparent or another person who lives with you and needs help to look after themselves as they have a disability or illness. </a:t>
            </a:r>
          </a:p>
        </p:txBody>
      </p:sp>
    </p:spTree>
    <p:extLst>
      <p:ext uri="{BB962C8B-B14F-4D97-AF65-F5344CB8AC3E}">
        <p14:creationId xmlns:p14="http://schemas.microsoft.com/office/powerpoint/2010/main" val="320460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460B0EFB-53ED-4F35-B05D-F658EA021C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26CECA8-7DD1-4FE8-A66A-3FD98475E0A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r="4964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3" name="Arc 12">
            <a:extLst>
              <a:ext uri="{FF2B5EF4-FFF2-40B4-BE49-F238E27FC236}">
                <a16:creationId xmlns:a16="http://schemas.microsoft.com/office/drawing/2014/main" xmlns="" id="{835EF3DD-7D43-4A27-8967-A92FD8CC93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2B31FE-3DBC-4A14-B1BF-22CA95F3A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9319" y="407987"/>
            <a:ext cx="7819214" cy="1325564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Why might people need support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C90002-851F-4066-8B74-B98007507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5948" y="2371725"/>
            <a:ext cx="6384861" cy="448627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dirty="0">
                <a:latin typeface="Comic Sans MS"/>
              </a:rPr>
              <a:t>Physical disability </a:t>
            </a:r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/>
              </a:rPr>
              <a:t>Learning disability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Illness/ poor health 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Mental health 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endParaRPr lang="en-GB" sz="2400" dirty="0"/>
          </a:p>
          <a:p>
            <a:pPr marL="0" indent="0">
              <a:buNone/>
            </a:pP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47688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DB304A14-32D0-4873-B914-423ED7B8DA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CA277040-B7AD-4FF9-A7BE-84A797FD7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How a young carer may help at home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EF9A282-C36E-4669-8739-6D1D5E94E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049" y="1825624"/>
            <a:ext cx="6245885" cy="480825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>
                <a:latin typeface="Comic Sans MS"/>
              </a:rPr>
              <a:t>Help practically round the home e.g. cleaning , cooking , putting the washing in, washing dishes etc.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/>
              </a:rPr>
              <a:t>Help somebody physically e.g. helping somebody out of bed. 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/>
              </a:rPr>
              <a:t>Keep somebody company and make sure they are ok. 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/>
              </a:rPr>
              <a:t>Have to let mam or dad help a sibling.  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/>
              </a:rPr>
              <a:t>Help somebody say what they want / communicate for them. 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/>
              </a:rPr>
              <a:t>Not go to loud or busy places.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500" dirty="0">
                <a:solidFill>
                  <a:srgbClr val="FFC000"/>
                </a:solidFill>
                <a:latin typeface="Comic Sans MS"/>
              </a:rPr>
              <a:t>Young carers are amazing!</a:t>
            </a:r>
            <a:endParaRPr lang="en-GB" sz="3500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endParaRPr lang="en-GB" sz="2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A3FC062-353D-4DBB-BCA5-D9644BA3A5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2327" r="12563"/>
          <a:stretch/>
        </p:blipFill>
        <p:spPr>
          <a:xfrm>
            <a:off x="6621294" y="822118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xmlns="" id="{1D460C86-854F-4FB3-ABC2-E823D8FEB9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xmlns="" id="{BB48116A-278A-4CC5-89D3-9DE8E8FF124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557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0">
            <a:extLst>
              <a:ext uri="{FF2B5EF4-FFF2-40B4-BE49-F238E27FC236}">
                <a16:creationId xmlns:a16="http://schemas.microsoft.com/office/drawing/2014/main" xmlns="" id="{F56F5174-31D9-4DBB-AAB7-A1FD7BDB13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12">
            <a:extLst>
              <a:ext uri="{FF2B5EF4-FFF2-40B4-BE49-F238E27FC236}">
                <a16:creationId xmlns:a16="http://schemas.microsoft.com/office/drawing/2014/main" xmlns="" id="{AE113210-7872-481A-ADE6-3A05CCAF5E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ACF2EF-6655-415C-A9B6-26FD28B02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4" y="802955"/>
            <a:ext cx="5614875" cy="1454051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rgbClr val="0070C0"/>
                </a:solidFill>
                <a:latin typeface="Comic Sans MS"/>
              </a:rPr>
              <a:t>Being a young carer can be hard sometimes. Young carers might:</a:t>
            </a:r>
          </a:p>
        </p:txBody>
      </p:sp>
      <p:sp>
        <p:nvSpPr>
          <p:cNvPr id="29" name="Freeform 62">
            <a:extLst>
              <a:ext uri="{FF2B5EF4-FFF2-40B4-BE49-F238E27FC236}">
                <a16:creationId xmlns:a16="http://schemas.microsoft.com/office/drawing/2014/main" xmlns="" id="{F9A95BEE-6BB1-4A28-A8E6-A34B2E42EF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Shape, circle&#10;&#10;Description automatically generated">
            <a:extLst>
              <a:ext uri="{FF2B5EF4-FFF2-40B4-BE49-F238E27FC236}">
                <a16:creationId xmlns:a16="http://schemas.microsoft.com/office/drawing/2014/main" xmlns="" id="{CE91F24C-4973-412B-95BE-F544D2DC49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17983" r="10836" b="-2"/>
          <a:stretch/>
        </p:blipFill>
        <p:spPr>
          <a:xfrm>
            <a:off x="20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AFB200-7156-427F-9D78-C3BE30AB49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3" y="2421682"/>
            <a:ext cx="5614875" cy="3943259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omic Sans MS"/>
              </a:rPr>
              <a:t>Feel tired </a:t>
            </a:r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omic Sans MS"/>
              </a:rPr>
              <a:t>Struggle at school or with homework </a:t>
            </a:r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omic Sans MS"/>
              </a:rPr>
              <a:t>Feel angry, worried, sad or scared</a:t>
            </a:r>
          </a:p>
          <a:p>
            <a:r>
              <a:rPr lang="en-GB" sz="2400" dirty="0">
                <a:solidFill>
                  <a:srgbClr val="000000"/>
                </a:solidFill>
                <a:latin typeface="Comic Sans MS"/>
              </a:rPr>
              <a:t>Worry what people might think.</a:t>
            </a:r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omic Sans MS"/>
              </a:rPr>
              <a:t>Not have as much time to see </a:t>
            </a:r>
            <a:r>
              <a:rPr lang="en-GB" sz="2400">
                <a:solidFill>
                  <a:srgbClr val="000000"/>
                </a:solidFill>
                <a:latin typeface="Comic Sans MS"/>
              </a:rPr>
              <a:t>friends or do things they enjoy. </a:t>
            </a:r>
            <a:endParaRPr lang="en-GB" sz="240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11BB116-4B0B-4023-ABFF-F038210768B2}"/>
              </a:ext>
            </a:extLst>
          </p:cNvPr>
          <p:cNvSpPr txBox="1"/>
          <p:nvPr/>
        </p:nvSpPr>
        <p:spPr>
          <a:xfrm>
            <a:off x="9872134" y="6657945"/>
            <a:ext cx="231986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sunflowerstorytime.com/2015/04/28/feelings-faces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nc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87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0">
            <a:extLst>
              <a:ext uri="{FF2B5EF4-FFF2-40B4-BE49-F238E27FC236}">
                <a16:creationId xmlns:a16="http://schemas.microsoft.com/office/drawing/2014/main" xmlns="" id="{2EB492CD-616E-47F8-933B-5E2D952A05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8" name="Arc 12">
            <a:extLst>
              <a:ext uri="{FF2B5EF4-FFF2-40B4-BE49-F238E27FC236}">
                <a16:creationId xmlns:a16="http://schemas.microsoft.com/office/drawing/2014/main" xmlns="" id="{59383CF9-23B5-4335-9B21-1791C4CF1C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D82658-EA31-4298-AD95-6565B1368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057" y="218873"/>
            <a:ext cx="5837666" cy="1325563"/>
          </a:xfrm>
        </p:spPr>
        <p:txBody>
          <a:bodyPr>
            <a:norm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Support for Young Carers in school </a:t>
            </a:r>
          </a:p>
        </p:txBody>
      </p:sp>
      <p:sp>
        <p:nvSpPr>
          <p:cNvPr id="29" name="Freeform: Shape 14">
            <a:extLst>
              <a:ext uri="{FF2B5EF4-FFF2-40B4-BE49-F238E27FC236}">
                <a16:creationId xmlns:a16="http://schemas.microsoft.com/office/drawing/2014/main" xmlns="" id="{0007FE00-9498-4706-B255-6437B0252C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3C275AB1-EAB7-486B-A077-CB18F98B5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67406" y="1544436"/>
            <a:ext cx="4233919" cy="3133098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2DC64A7-EE69-4077-BC4E-B9CDA39986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4435" y="1544436"/>
            <a:ext cx="7730693" cy="4632528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1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Somebody to talk to </a:t>
            </a:r>
          </a:p>
          <a:p>
            <a:pPr lvl="1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Worry boxes/ talking teddy in class</a:t>
            </a:r>
          </a:p>
          <a:p>
            <a:pPr lvl="1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Support with homework </a:t>
            </a:r>
          </a:p>
          <a:p>
            <a:pPr lvl="1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After school clubs to have fun and a break from your caring role</a:t>
            </a:r>
          </a:p>
          <a:p>
            <a:pPr lvl="1"/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Special arrangements where possible to help support young carers </a:t>
            </a:r>
          </a:p>
          <a:p>
            <a:pPr marL="0" indent="0">
              <a:buNone/>
            </a:pPr>
            <a:r>
              <a:rPr lang="en-GB" sz="1800" dirty="0">
                <a:latin typeface="Comic Sans MS" panose="030F0702030302020204" pitchFamily="66" charset="0"/>
              </a:rPr>
              <a:t>Young carers can also be referred to a young carers service who can provide social activities, outings, online games and extra support to young carers and their families 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1800" dirty="0">
                <a:latin typeface="Comic Sans MS"/>
              </a:rPr>
              <a:t>If you'd like to talk more about being a young carer you can talk with an adult</a:t>
            </a:r>
            <a:r>
              <a:rPr lang="en-GB" sz="1800">
                <a:latin typeface="Comic Sans MS"/>
              </a:rPr>
              <a:t> you trust in school or our school's 'Young Carers Champions' </a:t>
            </a:r>
            <a:endParaRPr lang="en-GB" sz="180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1800" dirty="0">
                <a:latin typeface="Comic Sans MS" panose="030F0702030302020204" pitchFamily="66" charset="0"/>
              </a:rPr>
              <a:t>Mrs Waugh and Miss Doyle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2C8A15C-FFE5-4EF3-A1F0-4C3171219DD0}"/>
              </a:ext>
            </a:extLst>
          </p:cNvPr>
          <p:cNvSpPr txBox="1"/>
          <p:nvPr/>
        </p:nvSpPr>
        <p:spPr>
          <a:xfrm>
            <a:off x="10005183" y="6657945"/>
            <a:ext cx="218681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ipkitten.blogspot.com/2012/12/getting-civil-european-commission.html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79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9">
            <a:extLst>
              <a:ext uri="{FF2B5EF4-FFF2-40B4-BE49-F238E27FC236}">
                <a16:creationId xmlns:a16="http://schemas.microsoft.com/office/drawing/2014/main" xmlns="" id="{F56F5174-31D9-4DBB-AAB7-A1FD7BDB13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Picture 11">
            <a:extLst>
              <a:ext uri="{FF2B5EF4-FFF2-40B4-BE49-F238E27FC236}">
                <a16:creationId xmlns:a16="http://schemas.microsoft.com/office/drawing/2014/main" xmlns="" id="{AE113210-7872-481A-ADE6-3A05CCAF5E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6E6D09-149F-4135-8703-1637BFA01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5428" y="470452"/>
            <a:ext cx="6326060" cy="1454051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rgbClr val="000000"/>
                </a:solidFill>
                <a:latin typeface="Comic Sans MS"/>
              </a:rPr>
              <a:t>You can be a good friend to somebody who is a young </a:t>
            </a:r>
            <a:r>
              <a:rPr lang="en-GB" sz="3200" b="1">
                <a:solidFill>
                  <a:srgbClr val="000000"/>
                </a:solidFill>
                <a:latin typeface="Comic Sans MS"/>
              </a:rPr>
              <a:t>carer by:</a:t>
            </a:r>
          </a:p>
        </p:txBody>
      </p:sp>
      <p:sp>
        <p:nvSpPr>
          <p:cNvPr id="35" name="Freeform 62">
            <a:extLst>
              <a:ext uri="{FF2B5EF4-FFF2-40B4-BE49-F238E27FC236}">
                <a16:creationId xmlns:a16="http://schemas.microsoft.com/office/drawing/2014/main" xmlns="" id="{F9A95BEE-6BB1-4A28-A8E6-A34B2E42EF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Shape&#10;&#10;Description automatically generated">
            <a:extLst>
              <a:ext uri="{FF2B5EF4-FFF2-40B4-BE49-F238E27FC236}">
                <a16:creationId xmlns:a16="http://schemas.microsoft.com/office/drawing/2014/main" xmlns="" id="{D5B4BF62-6F9D-4929-9044-5B8FA79059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5660" r="5726" b="1"/>
          <a:stretch/>
        </p:blipFill>
        <p:spPr>
          <a:xfrm>
            <a:off x="20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0B4842F-51E6-45A6-89E1-40FB6280F5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1021" y="2255808"/>
            <a:ext cx="5614874" cy="4131740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rgbClr val="00B050"/>
                </a:solidFill>
              </a:rPr>
              <a:t>Being </a:t>
            </a:r>
            <a:r>
              <a:rPr lang="en-GB" sz="2400" b="1" dirty="0">
                <a:solidFill>
                  <a:srgbClr val="00B050"/>
                </a:solidFill>
              </a:rPr>
              <a:t>UNDERSTANDING</a:t>
            </a:r>
            <a:r>
              <a:rPr lang="en-GB" sz="2400" dirty="0">
                <a:solidFill>
                  <a:srgbClr val="00B050"/>
                </a:solidFill>
              </a:rPr>
              <a:t>  now you know </a:t>
            </a:r>
            <a:r>
              <a:rPr lang="en-GB" sz="2400">
                <a:solidFill>
                  <a:srgbClr val="00B050"/>
                </a:solidFill>
              </a:rPr>
              <a:t>what it means to be a young carer. </a:t>
            </a:r>
            <a:endParaRPr lang="en-GB" sz="2400" dirty="0">
              <a:solidFill>
                <a:srgbClr val="00B050"/>
              </a:solidFill>
            </a:endParaRPr>
          </a:p>
          <a:p>
            <a:r>
              <a:rPr lang="en-GB" sz="2400" dirty="0">
                <a:solidFill>
                  <a:srgbClr val="FF0000"/>
                </a:solidFill>
              </a:rPr>
              <a:t>Invite </a:t>
            </a:r>
            <a:r>
              <a:rPr lang="en-GB" sz="2400" b="1" dirty="0">
                <a:solidFill>
                  <a:srgbClr val="FF0000"/>
                </a:solidFill>
              </a:rPr>
              <a:t>EVERYBODY</a:t>
            </a:r>
            <a:r>
              <a:rPr lang="en-GB" sz="2400" dirty="0">
                <a:solidFill>
                  <a:srgbClr val="FF0000"/>
                </a:solidFill>
              </a:rPr>
              <a:t> to </a:t>
            </a:r>
            <a:r>
              <a:rPr lang="en-GB" sz="2400">
                <a:solidFill>
                  <a:srgbClr val="FF0000"/>
                </a:solidFill>
              </a:rPr>
              <a:t>play.</a:t>
            </a:r>
            <a:r>
              <a:rPr lang="en-GB" sz="2400" dirty="0">
                <a:solidFill>
                  <a:srgbClr val="FF0000"/>
                </a:solidFill>
              </a:rPr>
              <a:t> </a:t>
            </a:r>
          </a:p>
          <a:p>
            <a:r>
              <a:rPr lang="en-GB" sz="2400" dirty="0">
                <a:solidFill>
                  <a:srgbClr val="7030A0"/>
                </a:solidFill>
              </a:rPr>
              <a:t>Be </a:t>
            </a:r>
            <a:r>
              <a:rPr lang="en-GB" sz="2400" b="1" dirty="0">
                <a:solidFill>
                  <a:srgbClr val="7030A0"/>
                </a:solidFill>
              </a:rPr>
              <a:t>KIND</a:t>
            </a:r>
            <a:r>
              <a:rPr lang="en-GB" sz="2400" dirty="0">
                <a:solidFill>
                  <a:srgbClr val="7030A0"/>
                </a:solidFill>
              </a:rPr>
              <a:t> if somebody </a:t>
            </a:r>
            <a:r>
              <a:rPr lang="en-GB" sz="2400">
                <a:solidFill>
                  <a:srgbClr val="7030A0"/>
                </a:solidFill>
              </a:rPr>
              <a:t>can't</a:t>
            </a:r>
            <a:r>
              <a:rPr lang="en-GB" sz="2400" dirty="0">
                <a:solidFill>
                  <a:srgbClr val="7030A0"/>
                </a:solidFill>
              </a:rPr>
              <a:t> come out to play, ask them another time or play with them at </a:t>
            </a:r>
            <a:r>
              <a:rPr lang="en-GB" sz="2400">
                <a:solidFill>
                  <a:srgbClr val="7030A0"/>
                </a:solidFill>
              </a:rPr>
              <a:t>school.</a:t>
            </a:r>
            <a:r>
              <a:rPr lang="en-GB" sz="2400" dirty="0">
                <a:solidFill>
                  <a:srgbClr val="7030A0"/>
                </a:solidFill>
              </a:rPr>
              <a:t> </a:t>
            </a:r>
          </a:p>
          <a:p>
            <a:r>
              <a:rPr lang="en-GB" sz="2400">
                <a:solidFill>
                  <a:srgbClr val="0070C0"/>
                </a:solidFill>
              </a:rPr>
              <a:t>DON’T be unkind.</a:t>
            </a:r>
            <a:endParaRPr lang="en-GB" sz="2400">
              <a:solidFill>
                <a:srgbClr val="0070C0"/>
              </a:solidFill>
              <a:cs typeface="Calibri"/>
            </a:endParaRPr>
          </a:p>
          <a:p>
            <a:r>
              <a:rPr lang="en-GB" sz="2400" dirty="0">
                <a:solidFill>
                  <a:srgbClr val="FF00FF"/>
                </a:solidFill>
              </a:rPr>
              <a:t>Say kind words and make people feel </a:t>
            </a:r>
            <a:r>
              <a:rPr lang="en-GB" sz="2400" b="1" dirty="0">
                <a:solidFill>
                  <a:srgbClr val="FF00FF"/>
                </a:solidFill>
              </a:rPr>
              <a:t>HAPPY</a:t>
            </a:r>
            <a:r>
              <a:rPr lang="en-GB" sz="2400" dirty="0">
                <a:solidFill>
                  <a:srgbClr val="FF00FF"/>
                </a:solidFill>
              </a:rPr>
              <a:t> and </a:t>
            </a:r>
            <a:r>
              <a:rPr lang="en-GB" sz="2400" b="1" dirty="0">
                <a:solidFill>
                  <a:srgbClr val="FF00FF"/>
                </a:solidFill>
              </a:rPr>
              <a:t>PROUD</a:t>
            </a:r>
            <a:r>
              <a:rPr lang="en-GB" sz="2400" dirty="0">
                <a:solidFill>
                  <a:srgbClr val="FF00FF"/>
                </a:solidFill>
              </a:rPr>
              <a:t> of being a young </a:t>
            </a:r>
            <a:r>
              <a:rPr lang="en-GB" sz="2400">
                <a:solidFill>
                  <a:srgbClr val="FF00FF"/>
                </a:solidFill>
              </a:rPr>
              <a:t>carer.</a:t>
            </a:r>
            <a:endParaRPr lang="en-GB" sz="2400" dirty="0">
              <a:solidFill>
                <a:srgbClr val="FF00FF"/>
              </a:solidFill>
            </a:endParaRPr>
          </a:p>
          <a:p>
            <a:endParaRPr lang="en-GB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99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A5CAFC855710142B08B42594254C30B" ma:contentTypeVersion="13" ma:contentTypeDescription="Create a new document." ma:contentTypeScope="" ma:versionID="2fc2ad2e73ff07b65ccbef9ca8f08d52">
  <xsd:schema xmlns:xsd="http://www.w3.org/2001/XMLSchema" xmlns:xs="http://www.w3.org/2001/XMLSchema" xmlns:p="http://schemas.microsoft.com/office/2006/metadata/properties" xmlns:ns3="7390edcc-832a-4552-8df3-904a3d3622eb" xmlns:ns4="266a6d42-fb8e-4e8b-9a24-d789dedfebdb" targetNamespace="http://schemas.microsoft.com/office/2006/metadata/properties" ma:root="true" ma:fieldsID="b128000d6d09b723be67951c31f748b5" ns3:_="" ns4:_="">
    <xsd:import namespace="7390edcc-832a-4552-8df3-904a3d3622eb"/>
    <xsd:import namespace="266a6d42-fb8e-4e8b-9a24-d789dedfebd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90edcc-832a-4552-8df3-904a3d3622e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6a6d42-fb8e-4e8b-9a24-d789dedfebd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A156D28-B0BC-450E-837D-D9D7CEF753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390edcc-832a-4552-8df3-904a3d3622eb"/>
    <ds:schemaRef ds:uri="266a6d42-fb8e-4e8b-9a24-d789dedfeb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4F5720-6BA2-4CD7-8540-9006A08BE7C2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266a6d42-fb8e-4e8b-9a24-d789dedfebdb"/>
    <ds:schemaRef ds:uri="7390edcc-832a-4552-8df3-904a3d3622eb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52E6BF55-0644-4825-ABA9-BB23AA20DDB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314</Words>
  <Application>Microsoft Office PowerPoint</Application>
  <PresentationFormat>Custom</PresentationFormat>
  <Paragraphs>48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 Young  Carers</vt:lpstr>
      <vt:lpstr>Who is a young carer?</vt:lpstr>
      <vt:lpstr>Why might people need support at home?</vt:lpstr>
      <vt:lpstr>How a young carer may help at home </vt:lpstr>
      <vt:lpstr>Being a young carer can be hard sometimes. Young carers might:</vt:lpstr>
      <vt:lpstr>Support for Young Carers in school </vt:lpstr>
      <vt:lpstr>You can be a good friend to somebody who is a young carer by: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young  carers</dc:title>
  <dc:creator>Katie Doyle</dc:creator>
  <cp:lastModifiedBy>Windows User</cp:lastModifiedBy>
  <cp:revision>31</cp:revision>
  <dcterms:created xsi:type="dcterms:W3CDTF">2021-02-08T12:59:57Z</dcterms:created>
  <dcterms:modified xsi:type="dcterms:W3CDTF">2022-02-07T16:24:52Z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0x0101002A5CAFC855710142B08B42594254C30B</vt:lpwstr>
  </property>
</Properties>
</file>